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4"/>
    <p:sldMasterId id="2147483922" r:id="rId5"/>
  </p:sldMasterIdLst>
  <p:notesMasterIdLst>
    <p:notesMasterId r:id="rId34"/>
  </p:notesMasterIdLst>
  <p:handoutMasterIdLst>
    <p:handoutMasterId r:id="rId35"/>
  </p:handoutMasterIdLst>
  <p:sldIdLst>
    <p:sldId id="619" r:id="rId6"/>
    <p:sldId id="318" r:id="rId7"/>
    <p:sldId id="560" r:id="rId8"/>
    <p:sldId id="257" r:id="rId9"/>
    <p:sldId id="624" r:id="rId10"/>
    <p:sldId id="260" r:id="rId11"/>
    <p:sldId id="630" r:id="rId12"/>
    <p:sldId id="558" r:id="rId13"/>
    <p:sldId id="580" r:id="rId14"/>
    <p:sldId id="638" r:id="rId15"/>
    <p:sldId id="636" r:id="rId16"/>
    <p:sldId id="640" r:id="rId17"/>
    <p:sldId id="641" r:id="rId18"/>
    <p:sldId id="621" r:id="rId19"/>
    <p:sldId id="545" r:id="rId20"/>
    <p:sldId id="637" r:id="rId21"/>
    <p:sldId id="642" r:id="rId22"/>
    <p:sldId id="634" r:id="rId23"/>
    <p:sldId id="639" r:id="rId24"/>
    <p:sldId id="643" r:id="rId25"/>
    <p:sldId id="355" r:id="rId26"/>
    <p:sldId id="645" r:id="rId27"/>
    <p:sldId id="646" r:id="rId28"/>
    <p:sldId id="648" r:id="rId29"/>
    <p:sldId id="625" r:id="rId30"/>
    <p:sldId id="647" r:id="rId31"/>
    <p:sldId id="644" r:id="rId32"/>
    <p:sldId id="629" r:id="rId33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Deck" id="{3F0B2B86-4BF1-4BC8-9C1D-D788D66FA19A}">
          <p14:sldIdLst>
            <p14:sldId id="619"/>
            <p14:sldId id="318"/>
            <p14:sldId id="560"/>
            <p14:sldId id="257"/>
            <p14:sldId id="624"/>
            <p14:sldId id="260"/>
            <p14:sldId id="630"/>
            <p14:sldId id="558"/>
            <p14:sldId id="580"/>
            <p14:sldId id="638"/>
            <p14:sldId id="636"/>
            <p14:sldId id="640"/>
            <p14:sldId id="641"/>
            <p14:sldId id="621"/>
            <p14:sldId id="545"/>
            <p14:sldId id="637"/>
            <p14:sldId id="642"/>
            <p14:sldId id="634"/>
            <p14:sldId id="639"/>
            <p14:sldId id="643"/>
            <p14:sldId id="355"/>
            <p14:sldId id="645"/>
            <p14:sldId id="646"/>
            <p14:sldId id="648"/>
            <p14:sldId id="625"/>
            <p14:sldId id="647"/>
            <p14:sldId id="644"/>
            <p14:sldId id="629"/>
          </p14:sldIdLst>
        </p14:section>
        <p14:section name="Supplemental Slides" id="{EFEA2904-895A-488E-8C26-F3CE0780152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096" userDrawn="1">
          <p15:clr>
            <a:srgbClr val="A4A3A4"/>
          </p15:clr>
        </p15:guide>
        <p15:guide id="3" orient="horz" pos="2280" userDrawn="1">
          <p15:clr>
            <a:srgbClr val="A4A3A4"/>
          </p15:clr>
        </p15:guide>
        <p15:guide id="4" orient="horz" pos="1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Catherine" initials="WC" lastIdx="18" clrIdx="0">
    <p:extLst>
      <p:ext uri="{19B8F6BF-5375-455C-9EA6-DF929625EA0E}">
        <p15:presenceInfo xmlns:p15="http://schemas.microsoft.com/office/powerpoint/2012/main" userId="S::cjwhite@kpmg.ca::0dea3d63-dcad-4748-a310-11ef28cac8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38D"/>
    <a:srgbClr val="01002A"/>
    <a:srgbClr val="63EBDA"/>
    <a:srgbClr val="ACEAFF"/>
    <a:srgbClr val="E5E5E5"/>
    <a:srgbClr val="B2B2B2"/>
    <a:srgbClr val="989898"/>
    <a:srgbClr val="666666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BF563-04B6-B6DF-BC5A-02A26718E394}" v="1921" dt="2025-03-14T17:09:51.716"/>
    <p1510:client id="{33B9186E-6F12-63D0-4992-0CA540E71F6A}" v="1382" dt="2025-03-14T17:11:47.380"/>
    <p1510:client id="{7437ED33-4508-43A6-9E05-EA10EA3C78B5}" v="4055" dt="2025-03-14T17:09:51.182"/>
    <p1510:client id="{9158126E-BB40-F850-D0DC-796278CBD08F}" v="1281" dt="2025-03-14T17:09:22.124"/>
    <p1510:client id="{D1BA3B4B-2798-6C64-1F59-6096FFAC4F24}" v="721" dt="2025-03-14T15:22:05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88"/>
        <p:guide pos="3096"/>
        <p:guide orient="horz" pos="2280"/>
        <p:guide orient="horz" pos="163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100_D86BD3D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991774266349952E-4"/>
          <c:y val="0.18265546207998398"/>
          <c:w val="0.67142644748006319"/>
          <c:h val="0.817344537920015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00338D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E3-49DE-812D-2C0D0FEC3C0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E3-49DE-812D-2C0D0FEC3C0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E3-49DE-812D-2C0D0FEC3C09}"/>
              </c:ext>
            </c:extLst>
          </c:dPt>
          <c:dPt>
            <c:idx val="3"/>
            <c:bubble3D val="0"/>
            <c:spPr>
              <a:solidFill>
                <a:srgbClr val="76D2FF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E3-49DE-812D-2C0D0FEC3C09}"/>
              </c:ext>
            </c:extLst>
          </c:dPt>
          <c:dPt>
            <c:idx val="4"/>
            <c:bubble3D val="0"/>
            <c:spPr>
              <a:solidFill>
                <a:srgbClr val="510DBC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8E3-49DE-812D-2C0D0FEC3C09}"/>
              </c:ext>
            </c:extLst>
          </c:dPt>
          <c:dPt>
            <c:idx val="5"/>
            <c:bubble3D val="0"/>
            <c:spPr>
              <a:solidFill>
                <a:srgbClr val="B497FF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8E3-49DE-812D-2C0D0FEC3C09}"/>
              </c:ext>
            </c:extLst>
          </c:dPt>
          <c:dPt>
            <c:idx val="6"/>
            <c:bubble3D val="0"/>
            <c:spPr>
              <a:solidFill>
                <a:srgbClr val="098E7E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8E3-49DE-812D-2C0D0FEC3C09}"/>
              </c:ext>
            </c:extLst>
          </c:dPt>
          <c:dPt>
            <c:idx val="7"/>
            <c:bubble3D val="0"/>
            <c:spPr>
              <a:solidFill>
                <a:srgbClr val="00C0AE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8E3-49DE-812D-2C0D0FEC3C09}"/>
              </c:ext>
            </c:extLst>
          </c:dPt>
          <c:dPt>
            <c:idx val="8"/>
            <c:bubble3D val="0"/>
            <c:spPr>
              <a:solidFill>
                <a:srgbClr val="AB0D8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8E3-49DE-812D-2C0D0FEC3C09}"/>
              </c:ext>
            </c:extLst>
          </c:dPt>
          <c:dPt>
            <c:idx val="9"/>
            <c:bubble3D val="0"/>
            <c:spPr>
              <a:solidFill>
                <a:srgbClr val="FD349C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8E3-49DE-812D-2C0D0FEC3C09}"/>
              </c:ext>
            </c:extLst>
          </c:dPt>
          <c:dLbls>
            <c:delete val="1"/>
          </c:dLbls>
          <c:cat>
            <c:strRef>
              <c:f>Sheet1!$A$2:$A$11</c:f>
              <c:strCache>
                <c:ptCount val="10"/>
                <c:pt idx="0">
                  <c:v>Label 1</c:v>
                </c:pt>
                <c:pt idx="1">
                  <c:v>Label 2</c:v>
                </c:pt>
                <c:pt idx="2">
                  <c:v>Label 3</c:v>
                </c:pt>
                <c:pt idx="3">
                  <c:v>Label 4</c:v>
                </c:pt>
                <c:pt idx="4">
                  <c:v>Label 5</c:v>
                </c:pt>
                <c:pt idx="5">
                  <c:v>Label 6</c:v>
                </c:pt>
                <c:pt idx="6">
                  <c:v>Label 7</c:v>
                </c:pt>
                <c:pt idx="7">
                  <c:v>Label 8</c:v>
                </c:pt>
                <c:pt idx="8">
                  <c:v>Label 9</c:v>
                </c:pt>
                <c:pt idx="9">
                  <c:v>Label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8E3-49DE-812D-2C0D0FEC3C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 b="0" baseline="0">
          <a:latin typeface="+mn-lt"/>
          <a:cs typeface="Arial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54D5F6-3183-428A-85C8-51C26DD4B5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8F93-CC89-4063-A187-7B1597877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A84C-EC3E-4598-9C4D-8CE1D2A956F5}" type="datetimeFigureOut">
              <a:rPr lang="en-GB" smtClean="0">
                <a:latin typeface="Arial" panose="020B0604020202020204" pitchFamily="34" charset="0"/>
              </a:rPr>
              <a:t>28/03/2025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D309-D941-4AA7-AD70-D334F1D59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9044-B362-4E47-A054-164531AC8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0F9D0-9E03-483D-AC3B-FCB5CBA393CA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57A4BF-14E0-48E2-B42F-B29D277000AB}" type="datetimeFigureOut">
              <a:rPr lang="en-GB" smtClean="0"/>
              <a:pPr/>
              <a:t>28/03/2025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B5D948F-A673-4DC7-A0E9-FA274EAF36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0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PMG_Canada" TargetMode="External"/><Relationship Id="rId2" Type="http://schemas.openxmlformats.org/officeDocument/2006/relationships/hyperlink" Target="https://www.youtube.com/KPMGCanada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instagram.com/kpmgcanada/" TargetMode="External"/><Relationship Id="rId4" Type="http://schemas.openxmlformats.org/officeDocument/2006/relationships/hyperlink" Target="https://www.linkedin.com/company/kpmg-canada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Right Horizontal Window Image WW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8A92A5-0DAD-4AB0-9381-29C6CBE43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20714" y="0"/>
            <a:ext cx="1087128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17D6C8-24A8-4134-9D25-9FEBA151490B}"/>
              </a:ext>
            </a:extLst>
          </p:cNvPr>
          <p:cNvSpPr/>
          <p:nvPr userDrawn="1"/>
        </p:nvSpPr>
        <p:spPr>
          <a:xfrm>
            <a:off x="-2" y="-1130"/>
            <a:ext cx="12192001" cy="6859130"/>
          </a:xfrm>
          <a:prstGeom prst="rect">
            <a:avLst/>
          </a:prstGeom>
          <a:gradFill>
            <a:gsLst>
              <a:gs pos="100000">
                <a:schemeClr val="accent5">
                  <a:alpha val="65000"/>
                </a:schemeClr>
              </a:gs>
              <a:gs pos="30000">
                <a:schemeClr val="accent1">
                  <a:alpha val="85000"/>
                </a:schemeClr>
              </a:gs>
              <a:gs pos="12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97111BA8-613B-4984-9EA2-0B67CA521CB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371311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E14845-BB2E-4EA2-8CBD-F35A520E36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456388"/>
            <a:ext cx="3174866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here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23222F2-0E39-45E4-8918-49125CD7C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10"/>
            <a:ext cx="317486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DAF41-B96C-496F-99D2-29C3B76F2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171823" y="1456387"/>
            <a:ext cx="6027987" cy="43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1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989CBA86-3836-4832-B1AE-9FEA1A8FB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2012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D8B3-A559-4E34-BA53-32A7F927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738ED-8306-4DEA-8262-1E87FFC1B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4" y="6266997"/>
            <a:ext cx="655345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2022 KPMG LLP, an Ontario limited liability partnership and a member firm of the KPMG global organization of independent member firms affiliated with KPMG International Limited, a private English company limited by guarantee. All rights reserved. The KPMG name and logo are trademarks used under license by the independent member firms of the KPMG global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54643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32ADA-D319-4A1F-BF43-8C0B259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6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5724-C137-47F3-B441-6C1B9714F5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C0FFF-EDF5-49D0-8C1F-A5D5BA3335B9}"/>
              </a:ext>
            </a:extLst>
          </p:cNvPr>
          <p:cNvSpPr/>
          <p:nvPr userDrawn="1"/>
        </p:nvSpPr>
        <p:spPr>
          <a:xfrm>
            <a:off x="998351" y="2246533"/>
            <a:ext cx="839614" cy="411225"/>
          </a:xfrm>
          <a:prstGeom prst="rect">
            <a:avLst/>
          </a:prstGeom>
          <a:solidFill>
            <a:srgbClr val="1E4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30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F4118-D01B-40DD-940F-068338DB15A5}"/>
              </a:ext>
            </a:extLst>
          </p:cNvPr>
          <p:cNvSpPr/>
          <p:nvPr userDrawn="1"/>
        </p:nvSpPr>
        <p:spPr>
          <a:xfrm>
            <a:off x="998351" y="1731971"/>
            <a:ext cx="839614" cy="411225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7C791-7BB0-4AC9-BDE9-68939F34221B}"/>
              </a:ext>
            </a:extLst>
          </p:cNvPr>
          <p:cNvSpPr/>
          <p:nvPr userDrawn="1"/>
        </p:nvSpPr>
        <p:spPr>
          <a:xfrm>
            <a:off x="998351" y="2761094"/>
            <a:ext cx="839614" cy="411225"/>
          </a:xfrm>
          <a:prstGeom prst="rect">
            <a:avLst/>
          </a:prstGeom>
          <a:solidFill>
            <a:srgbClr val="0C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35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93543-F502-48B0-9E65-053408E60BF0}"/>
              </a:ext>
            </a:extLst>
          </p:cNvPr>
          <p:cNvSpPr/>
          <p:nvPr userDrawn="1"/>
        </p:nvSpPr>
        <p:spPr>
          <a:xfrm>
            <a:off x="998351" y="3275656"/>
            <a:ext cx="839614" cy="411225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172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234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09040-9C95-48FE-AA99-4757E8328519}"/>
              </a:ext>
            </a:extLst>
          </p:cNvPr>
          <p:cNvSpPr/>
          <p:nvPr userDrawn="1"/>
        </p:nvSpPr>
        <p:spPr>
          <a:xfrm>
            <a:off x="2992848" y="1732478"/>
            <a:ext cx="839614" cy="411225"/>
          </a:xfrm>
          <a:prstGeom prst="rect">
            <a:avLst/>
          </a:prstGeom>
          <a:solidFill>
            <a:srgbClr val="76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118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210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7B22-3CA8-4621-8A3B-B9D2E3D07988}"/>
              </a:ext>
            </a:extLst>
          </p:cNvPr>
          <p:cNvSpPr txBox="1"/>
          <p:nvPr userDrawn="1"/>
        </p:nvSpPr>
        <p:spPr>
          <a:xfrm>
            <a:off x="983882" y="1330325"/>
            <a:ext cx="1364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Primary Colors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53D312-00EF-44B5-9D91-290BE0E19654}"/>
              </a:ext>
            </a:extLst>
          </p:cNvPr>
          <p:cNvSpPr/>
          <p:nvPr userDrawn="1"/>
        </p:nvSpPr>
        <p:spPr>
          <a:xfrm>
            <a:off x="998351" y="3786711"/>
            <a:ext cx="839614" cy="411225"/>
          </a:xfrm>
          <a:prstGeom prst="rect">
            <a:avLst/>
          </a:prstGeom>
          <a:solidFill>
            <a:srgbClr val="00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245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D98991-520C-4FD6-8B23-8732995E56B1}"/>
              </a:ext>
            </a:extLst>
          </p:cNvPr>
          <p:cNvSpPr/>
          <p:nvPr userDrawn="1"/>
        </p:nvSpPr>
        <p:spPr>
          <a:xfrm>
            <a:off x="998351" y="4301271"/>
            <a:ext cx="839614" cy="411225"/>
          </a:xfrm>
          <a:prstGeom prst="rect">
            <a:avLst/>
          </a:prstGeom>
          <a:solidFill>
            <a:srgbClr val="721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114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234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A38B4C-5B80-413E-B283-1F1ADBFD09CD}"/>
              </a:ext>
            </a:extLst>
          </p:cNvPr>
          <p:cNvSpPr/>
          <p:nvPr userDrawn="1"/>
        </p:nvSpPr>
        <p:spPr>
          <a:xfrm>
            <a:off x="998351" y="4809439"/>
            <a:ext cx="839614" cy="411225"/>
          </a:xfrm>
          <a:prstGeom prst="rect">
            <a:avLst/>
          </a:prstGeom>
          <a:solidFill>
            <a:srgbClr val="FD3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253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7E492-5EF0-4085-AA14-90D280B1DF69}"/>
              </a:ext>
            </a:extLst>
          </p:cNvPr>
          <p:cNvSpPr txBox="1"/>
          <p:nvPr userDrawn="1"/>
        </p:nvSpPr>
        <p:spPr>
          <a:xfrm>
            <a:off x="1921682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Spectrum 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A2D81-3A9C-47D3-8174-874F601607DC}"/>
              </a:ext>
            </a:extLst>
          </p:cNvPr>
          <p:cNvSpPr txBox="1"/>
          <p:nvPr userDrawn="1"/>
        </p:nvSpPr>
        <p:spPr>
          <a:xfrm>
            <a:off x="1921682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KPMG blue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1116-D184-4C43-9C1C-30181CDF0E84}"/>
              </a:ext>
            </a:extLst>
          </p:cNvPr>
          <p:cNvSpPr txBox="1"/>
          <p:nvPr userDrawn="1"/>
        </p:nvSpPr>
        <p:spPr>
          <a:xfrm>
            <a:off x="1921682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Light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30D78-5EDB-481E-BB6D-67D8689BCE11}"/>
              </a:ext>
            </a:extLst>
          </p:cNvPr>
          <p:cNvSpPr txBox="1"/>
          <p:nvPr userDrawn="1"/>
        </p:nvSpPr>
        <p:spPr>
          <a:xfrm>
            <a:off x="3916179" y="181727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Blue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2EE987-0425-4CD8-B75D-E3E8F8C2096D}"/>
              </a:ext>
            </a:extLst>
          </p:cNvPr>
          <p:cNvSpPr txBox="1"/>
          <p:nvPr userDrawn="1"/>
        </p:nvSpPr>
        <p:spPr>
          <a:xfrm>
            <a:off x="1921682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Cobalt Blue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1B4DF-404A-4544-B313-2720FCBDD0B4}"/>
              </a:ext>
            </a:extLst>
          </p:cNvPr>
          <p:cNvSpPr txBox="1"/>
          <p:nvPr userDrawn="1"/>
        </p:nvSpPr>
        <p:spPr>
          <a:xfrm>
            <a:off x="1921682" y="3874401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 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DFA940-4699-43CF-A21A-AE4227704697}"/>
              </a:ext>
            </a:extLst>
          </p:cNvPr>
          <p:cNvSpPr txBox="1"/>
          <p:nvPr userDrawn="1"/>
        </p:nvSpPr>
        <p:spPr>
          <a:xfrm>
            <a:off x="1921682" y="438545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A40265-6498-4E16-877D-6BC9A8CE7DCA}"/>
              </a:ext>
            </a:extLst>
          </p:cNvPr>
          <p:cNvSpPr txBox="1"/>
          <p:nvPr userDrawn="1"/>
        </p:nvSpPr>
        <p:spPr>
          <a:xfrm>
            <a:off x="1921682" y="489651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Pink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6D9AD-8E94-4A62-B92C-C973F5486E37}"/>
              </a:ext>
            </a:extLst>
          </p:cNvPr>
          <p:cNvSpPr/>
          <p:nvPr userDrawn="1"/>
        </p:nvSpPr>
        <p:spPr>
          <a:xfrm>
            <a:off x="2999643" y="2243028"/>
            <a:ext cx="839614" cy="411225"/>
          </a:xfrm>
          <a:prstGeom prst="rect">
            <a:avLst/>
          </a:prstGeom>
          <a:solidFill>
            <a:srgbClr val="510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81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7AFC-4BDC-44AC-80A6-06A9503B868A}"/>
              </a:ext>
            </a:extLst>
          </p:cNvPr>
          <p:cNvSpPr/>
          <p:nvPr userDrawn="1"/>
        </p:nvSpPr>
        <p:spPr>
          <a:xfrm>
            <a:off x="2999643" y="2757590"/>
            <a:ext cx="839614" cy="411225"/>
          </a:xfrm>
          <a:prstGeom prst="rect">
            <a:avLst/>
          </a:prstGeom>
          <a:solidFill>
            <a:srgbClr val="B49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180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31EB6-12A0-47AA-88B0-D248845383EA}"/>
              </a:ext>
            </a:extLst>
          </p:cNvPr>
          <p:cNvSpPr txBox="1"/>
          <p:nvPr userDrawn="1"/>
        </p:nvSpPr>
        <p:spPr>
          <a:xfrm>
            <a:off x="2992848" y="1330325"/>
            <a:ext cx="1946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Accent Colors for Infographics and charts only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8F1FC7-CA8A-485A-9440-4EA69DF44F1B}"/>
              </a:ext>
            </a:extLst>
          </p:cNvPr>
          <p:cNvSpPr/>
          <p:nvPr userDrawn="1"/>
        </p:nvSpPr>
        <p:spPr>
          <a:xfrm>
            <a:off x="2999643" y="3272151"/>
            <a:ext cx="839614" cy="411225"/>
          </a:xfrm>
          <a:prstGeom prst="rect">
            <a:avLst/>
          </a:prstGeom>
          <a:solidFill>
            <a:srgbClr val="AB0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171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4DC1F0-F2DB-41DC-B843-C645575C978D}"/>
              </a:ext>
            </a:extLst>
          </p:cNvPr>
          <p:cNvSpPr/>
          <p:nvPr userDrawn="1"/>
        </p:nvSpPr>
        <p:spPr>
          <a:xfrm>
            <a:off x="2999643" y="3786713"/>
            <a:ext cx="839614" cy="411225"/>
          </a:xfrm>
          <a:prstGeom prst="rect">
            <a:avLst/>
          </a:prstGeom>
          <a:solidFill>
            <a:srgbClr val="FFA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163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CCC15-7DDA-4C27-A66A-86FEF3CE0FDB}"/>
              </a:ext>
            </a:extLst>
          </p:cNvPr>
          <p:cNvSpPr/>
          <p:nvPr userDrawn="1"/>
        </p:nvSpPr>
        <p:spPr>
          <a:xfrm>
            <a:off x="2999643" y="4301273"/>
            <a:ext cx="839614" cy="411225"/>
          </a:xfrm>
          <a:prstGeom prst="rect">
            <a:avLst/>
          </a:prstGeom>
          <a:solidFill>
            <a:srgbClr val="098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A7B705-A81A-45EE-B7F8-A08C39775723}"/>
              </a:ext>
            </a:extLst>
          </p:cNvPr>
          <p:cNvSpPr/>
          <p:nvPr userDrawn="1"/>
        </p:nvSpPr>
        <p:spPr>
          <a:xfrm>
            <a:off x="2999643" y="4809441"/>
            <a:ext cx="839614" cy="411225"/>
          </a:xfrm>
          <a:prstGeom prst="rect">
            <a:avLst/>
          </a:prstGeom>
          <a:solidFill>
            <a:srgbClr val="0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C56EF7-AC83-449B-8CC3-F1D314081B92}"/>
              </a:ext>
            </a:extLst>
          </p:cNvPr>
          <p:cNvSpPr/>
          <p:nvPr userDrawn="1"/>
        </p:nvSpPr>
        <p:spPr>
          <a:xfrm>
            <a:off x="2999643" y="5324001"/>
            <a:ext cx="839614" cy="411225"/>
          </a:xfrm>
          <a:prstGeom prst="rect">
            <a:avLst/>
          </a:prstGeom>
          <a:solidFill>
            <a:srgbClr val="63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accent3"/>
                </a:solidFill>
              </a:rPr>
              <a:t>99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235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556660-1591-47B1-B18E-F2FCE5FDCA50}"/>
              </a:ext>
            </a:extLst>
          </p:cNvPr>
          <p:cNvGrpSpPr/>
          <p:nvPr userDrawn="1"/>
        </p:nvGrpSpPr>
        <p:grpSpPr>
          <a:xfrm>
            <a:off x="3971416" y="2341846"/>
            <a:ext cx="1253995" cy="3303408"/>
            <a:chOff x="2169429" y="1756308"/>
            <a:chExt cx="2286000" cy="33034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42448-F6EA-445E-86F6-56F1F6B8DCA0}"/>
                </a:ext>
              </a:extLst>
            </p:cNvPr>
            <p:cNvSpPr txBox="1"/>
            <p:nvPr userDrawn="1"/>
          </p:nvSpPr>
          <p:spPr>
            <a:xfrm>
              <a:off x="2169429" y="2778422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Pink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2D96E-0391-44D3-9D85-C49CD2682224}"/>
                </a:ext>
              </a:extLst>
            </p:cNvPr>
            <p:cNvSpPr txBox="1"/>
            <p:nvPr userDrawn="1"/>
          </p:nvSpPr>
          <p:spPr>
            <a:xfrm>
              <a:off x="2169429" y="1756308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Purple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2A9094-C141-4137-91C8-07CDF0270449}"/>
                </a:ext>
              </a:extLst>
            </p:cNvPr>
            <p:cNvSpPr txBox="1"/>
            <p:nvPr userDrawn="1"/>
          </p:nvSpPr>
          <p:spPr>
            <a:xfrm>
              <a:off x="2169429" y="3289479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Pink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55B7B5-73DE-46AF-B400-88997B50AD80}"/>
                </a:ext>
              </a:extLst>
            </p:cNvPr>
            <p:cNvSpPr txBox="1"/>
            <p:nvPr userDrawn="1"/>
          </p:nvSpPr>
          <p:spPr>
            <a:xfrm>
              <a:off x="2169429" y="3800536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Green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C4881-6213-41A5-AC03-CCE78498A9AE}"/>
                </a:ext>
              </a:extLst>
            </p:cNvPr>
            <p:cNvSpPr txBox="1"/>
            <p:nvPr userDrawn="1"/>
          </p:nvSpPr>
          <p:spPr>
            <a:xfrm>
              <a:off x="2169429" y="2267365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Purple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387EA-5FDE-4F6F-BAF2-604549CCD0F0}"/>
                </a:ext>
              </a:extLst>
            </p:cNvPr>
            <p:cNvSpPr txBox="1"/>
            <p:nvPr userDrawn="1"/>
          </p:nvSpPr>
          <p:spPr>
            <a:xfrm>
              <a:off x="2169429" y="4311593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Green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2671DE-F6BD-48CB-B11C-208DD1F1CCB3}"/>
                </a:ext>
              </a:extLst>
            </p:cNvPr>
            <p:cNvSpPr txBox="1"/>
            <p:nvPr userDrawn="1"/>
          </p:nvSpPr>
          <p:spPr>
            <a:xfrm>
              <a:off x="2169429" y="4822650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Green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5C7B945-9627-4D94-B008-C987FEA96972}"/>
              </a:ext>
            </a:extLst>
          </p:cNvPr>
          <p:cNvSpPr/>
          <p:nvPr userDrawn="1"/>
        </p:nvSpPr>
        <p:spPr>
          <a:xfrm>
            <a:off x="5232206" y="1731971"/>
            <a:ext cx="839614" cy="4112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B1F170-4966-4AAF-ABAA-3D2A0369F7FA}"/>
              </a:ext>
            </a:extLst>
          </p:cNvPr>
          <p:cNvSpPr/>
          <p:nvPr userDrawn="1"/>
        </p:nvSpPr>
        <p:spPr>
          <a:xfrm>
            <a:off x="5232206" y="2246533"/>
            <a:ext cx="839614" cy="41122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3C2B2-E4D1-4420-8509-EC1E2C80321F}"/>
              </a:ext>
            </a:extLst>
          </p:cNvPr>
          <p:cNvSpPr txBox="1"/>
          <p:nvPr userDrawn="1"/>
        </p:nvSpPr>
        <p:spPr>
          <a:xfrm>
            <a:off x="5225411" y="1330325"/>
            <a:ext cx="15452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Neutrals for Infographics and charts only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FC6FF0-9D30-4829-A667-26B9E6467077}"/>
              </a:ext>
            </a:extLst>
          </p:cNvPr>
          <p:cNvSpPr/>
          <p:nvPr userDrawn="1"/>
        </p:nvSpPr>
        <p:spPr>
          <a:xfrm>
            <a:off x="5232206" y="2761094"/>
            <a:ext cx="839614" cy="411225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40F7A4-A491-46D0-AC78-F38FB368D987}"/>
              </a:ext>
            </a:extLst>
          </p:cNvPr>
          <p:cNvSpPr/>
          <p:nvPr userDrawn="1"/>
        </p:nvSpPr>
        <p:spPr>
          <a:xfrm>
            <a:off x="5232206" y="3275656"/>
            <a:ext cx="839614" cy="411225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2CE48C-CD62-438B-AF1B-E80398CE41CF}"/>
              </a:ext>
            </a:extLst>
          </p:cNvPr>
          <p:cNvSpPr/>
          <p:nvPr userDrawn="1"/>
        </p:nvSpPr>
        <p:spPr>
          <a:xfrm>
            <a:off x="5232206" y="3790216"/>
            <a:ext cx="839614" cy="41122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814C9-BD96-4348-B664-2AD4A5DAAB12}"/>
              </a:ext>
            </a:extLst>
          </p:cNvPr>
          <p:cNvSpPr txBox="1"/>
          <p:nvPr userDrawn="1"/>
        </p:nvSpPr>
        <p:spPr>
          <a:xfrm>
            <a:off x="6203979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8E8C09-0782-4E70-887B-080A8FC240A9}"/>
              </a:ext>
            </a:extLst>
          </p:cNvPr>
          <p:cNvSpPr txBox="1"/>
          <p:nvPr userDrawn="1"/>
        </p:nvSpPr>
        <p:spPr>
          <a:xfrm>
            <a:off x="6203979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3E17E9-EAB5-401D-99B5-E01BBCBAAE59}"/>
              </a:ext>
            </a:extLst>
          </p:cNvPr>
          <p:cNvSpPr txBox="1"/>
          <p:nvPr userDrawn="1"/>
        </p:nvSpPr>
        <p:spPr>
          <a:xfrm>
            <a:off x="6203979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95C41B-9591-4042-8AC0-03DBDA91FD18}"/>
              </a:ext>
            </a:extLst>
          </p:cNvPr>
          <p:cNvSpPr txBox="1"/>
          <p:nvPr userDrawn="1"/>
        </p:nvSpPr>
        <p:spPr>
          <a:xfrm>
            <a:off x="6203979" y="3875017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24189F-5F86-46B9-810F-1AF60243011B}"/>
              </a:ext>
            </a:extLst>
          </p:cNvPr>
          <p:cNvSpPr txBox="1"/>
          <p:nvPr userDrawn="1"/>
        </p:nvSpPr>
        <p:spPr>
          <a:xfrm>
            <a:off x="6203979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CB48A6-B340-401D-8994-A0E53291AC9B}"/>
              </a:ext>
            </a:extLst>
          </p:cNvPr>
          <p:cNvSpPr/>
          <p:nvPr userDrawn="1"/>
        </p:nvSpPr>
        <p:spPr>
          <a:xfrm>
            <a:off x="7170486" y="2920611"/>
            <a:ext cx="839614" cy="4112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F71474-A782-4BB1-8B9F-8DCCEAF88E0C}"/>
              </a:ext>
            </a:extLst>
          </p:cNvPr>
          <p:cNvSpPr/>
          <p:nvPr userDrawn="1"/>
        </p:nvSpPr>
        <p:spPr>
          <a:xfrm>
            <a:off x="9170077" y="2920611"/>
            <a:ext cx="839614" cy="41122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02BFCC-8EF9-4273-ADB0-A655CD827F66}"/>
              </a:ext>
            </a:extLst>
          </p:cNvPr>
          <p:cNvSpPr txBox="1"/>
          <p:nvPr userDrawn="1"/>
        </p:nvSpPr>
        <p:spPr>
          <a:xfrm>
            <a:off x="8028290" y="3008301"/>
            <a:ext cx="1568421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Purple/</a:t>
            </a:r>
            <a:br>
              <a:rPr lang="en-GB" sz="1000"/>
            </a:br>
            <a:r>
              <a:rPr lang="en-GB" sz="1000"/>
              <a:t>Cobalt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D802-07C6-434C-B36C-582D2F2FAF7C}"/>
              </a:ext>
            </a:extLst>
          </p:cNvPr>
          <p:cNvSpPr txBox="1"/>
          <p:nvPr userDrawn="1"/>
        </p:nvSpPr>
        <p:spPr>
          <a:xfrm>
            <a:off x="10053992" y="3008301"/>
            <a:ext cx="1709098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Pacific/</a:t>
            </a:r>
            <a:br>
              <a:rPr lang="en-GB" sz="1000"/>
            </a:br>
            <a:r>
              <a:rPr lang="en-GB" sz="1000"/>
              <a:t>Light Blue gradient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630A0-1CC3-4558-99F3-72A9846C3FA4}"/>
              </a:ext>
            </a:extLst>
          </p:cNvPr>
          <p:cNvSpPr txBox="1"/>
          <p:nvPr userDrawn="1"/>
        </p:nvSpPr>
        <p:spPr>
          <a:xfrm>
            <a:off x="7146554" y="1298952"/>
            <a:ext cx="4047046" cy="1461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Gradients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</a:t>
            </a:r>
            <a:r>
              <a:rPr lang="en-GB" sz="1000" b="0" err="1">
                <a:solidFill>
                  <a:sysClr val="windowText" lastClr="000000"/>
                </a:solidFill>
              </a:rPr>
              <a:t>colors</a:t>
            </a:r>
            <a:r>
              <a:rPr lang="en-GB" sz="1000" b="0">
                <a:solidFill>
                  <a:sysClr val="windowText" lastClr="000000"/>
                </a:solidFill>
              </a:rPr>
              <a:t> are applied at both ends of the gradient, at 0% and 100%locations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mid-point is at 50%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gradients are used at a 0º angle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Use the linear gradient, never radial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Do not create new gradients; use only the gradients shown here</a:t>
            </a:r>
            <a:endParaRPr lang="en-US" sz="1000" b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5AAA1F-BD76-48F7-8C50-6E5979B9537B}"/>
              </a:ext>
            </a:extLst>
          </p:cNvPr>
          <p:cNvSpPr/>
          <p:nvPr userDrawn="1"/>
        </p:nvSpPr>
        <p:spPr>
          <a:xfrm>
            <a:off x="5225411" y="4304594"/>
            <a:ext cx="839614" cy="411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85E89C-C25F-4DDF-BA6F-8600323267FE}"/>
              </a:ext>
            </a:extLst>
          </p:cNvPr>
          <p:cNvSpPr txBox="1"/>
          <p:nvPr userDrawn="1"/>
        </p:nvSpPr>
        <p:spPr>
          <a:xfrm>
            <a:off x="6197184" y="4389395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White</a:t>
            </a:r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BCEBD40D-9421-4030-8846-769769EFE758}"/>
              </a:ext>
            </a:extLst>
          </p:cNvPr>
          <p:cNvGraphicFramePr>
            <a:graphicFrameLocks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8720625"/>
              </p:ext>
            </p:extLst>
          </p:nvPr>
        </p:nvGraphicFramePr>
        <p:xfrm>
          <a:off x="8361518" y="3389556"/>
          <a:ext cx="2340654" cy="1922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94D36A40-CC42-4997-AC07-D89529A2E43D}"/>
              </a:ext>
            </a:extLst>
          </p:cNvPr>
          <p:cNvSpPr txBox="1"/>
          <p:nvPr userDrawn="1"/>
        </p:nvSpPr>
        <p:spPr>
          <a:xfrm>
            <a:off x="7170486" y="3546218"/>
            <a:ext cx="15452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Color order for charts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12A22AF-1159-492C-8163-7F134D46301C}"/>
              </a:ext>
            </a:extLst>
          </p:cNvPr>
          <p:cNvGrpSpPr/>
          <p:nvPr userDrawn="1"/>
        </p:nvGrpSpPr>
        <p:grpSpPr>
          <a:xfrm>
            <a:off x="7146553" y="5566907"/>
            <a:ext cx="4053259" cy="310018"/>
            <a:chOff x="9413875" y="4563300"/>
            <a:chExt cx="12974364" cy="59234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4CB130B-883E-46F2-8BAD-057C3580F4DB}"/>
                </a:ext>
              </a:extLst>
            </p:cNvPr>
            <p:cNvSpPr/>
            <p:nvPr/>
          </p:nvSpPr>
          <p:spPr>
            <a:xfrm>
              <a:off x="11293071" y="4563300"/>
              <a:ext cx="759576" cy="592341"/>
            </a:xfrm>
            <a:prstGeom prst="rect">
              <a:avLst/>
            </a:prstGeom>
            <a:solidFill>
              <a:srgbClr val="1E4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3EBDD77-2FA2-42F7-8A25-5C4A909D0150}"/>
                </a:ext>
              </a:extLst>
            </p:cNvPr>
            <p:cNvSpPr/>
            <p:nvPr/>
          </p:nvSpPr>
          <p:spPr>
            <a:xfrm>
              <a:off x="9413875" y="4563300"/>
              <a:ext cx="759576" cy="59234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1DA24D2-7F5B-4456-A47E-F24E0ABB6D5B}"/>
                </a:ext>
              </a:extLst>
            </p:cNvPr>
            <p:cNvSpPr/>
            <p:nvPr/>
          </p:nvSpPr>
          <p:spPr>
            <a:xfrm>
              <a:off x="12232670" y="4563300"/>
              <a:ext cx="759576" cy="592341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90D3A4-DE26-4963-9B85-87AE4216FA34}"/>
                </a:ext>
              </a:extLst>
            </p:cNvPr>
            <p:cNvSpPr/>
            <p:nvPr/>
          </p:nvSpPr>
          <p:spPr>
            <a:xfrm>
              <a:off x="14111867" y="4563300"/>
              <a:ext cx="759576" cy="592341"/>
            </a:xfrm>
            <a:prstGeom prst="rect">
              <a:avLst/>
            </a:prstGeom>
            <a:solidFill>
              <a:srgbClr val="B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9D124B7-B2EA-49D5-BC29-5F83FDC8AE2C}"/>
                </a:ext>
              </a:extLst>
            </p:cNvPr>
            <p:cNvSpPr/>
            <p:nvPr/>
          </p:nvSpPr>
          <p:spPr>
            <a:xfrm>
              <a:off x="17870263" y="4563300"/>
              <a:ext cx="759576" cy="592341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4CDA0A7-4E12-4085-9DB0-1A1C51252895}"/>
                </a:ext>
              </a:extLst>
            </p:cNvPr>
            <p:cNvSpPr/>
            <p:nvPr/>
          </p:nvSpPr>
          <p:spPr>
            <a:xfrm>
              <a:off x="13172269" y="4563300"/>
              <a:ext cx="759576" cy="592341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476B35C-953A-4CE4-A97F-E7F2056B7134}"/>
                </a:ext>
              </a:extLst>
            </p:cNvPr>
            <p:cNvSpPr/>
            <p:nvPr/>
          </p:nvSpPr>
          <p:spPr>
            <a:xfrm>
              <a:off x="18809863" y="4563300"/>
              <a:ext cx="759576" cy="592341"/>
            </a:xfrm>
            <a:prstGeom prst="rect">
              <a:avLst/>
            </a:prstGeom>
            <a:solidFill>
              <a:srgbClr val="FF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FE2998D-CFF6-4C93-8CC0-8D077B395C09}"/>
                </a:ext>
              </a:extLst>
            </p:cNvPr>
            <p:cNvSpPr/>
            <p:nvPr/>
          </p:nvSpPr>
          <p:spPr>
            <a:xfrm>
              <a:off x="15991064" y="4563300"/>
              <a:ext cx="759576" cy="592341"/>
            </a:xfrm>
            <a:prstGeom prst="rect">
              <a:avLst/>
            </a:prstGeom>
            <a:solidFill>
              <a:srgbClr val="00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2A96EEC-C3EF-4FC4-95E3-D03678E04E0F}"/>
                </a:ext>
              </a:extLst>
            </p:cNvPr>
            <p:cNvSpPr/>
            <p:nvPr/>
          </p:nvSpPr>
          <p:spPr>
            <a:xfrm>
              <a:off x="21628663" y="4563300"/>
              <a:ext cx="759576" cy="592341"/>
            </a:xfrm>
            <a:prstGeom prst="rect">
              <a:avLst/>
            </a:prstGeom>
            <a:solidFill>
              <a:srgbClr val="63E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14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73DDF4D-959F-4793-8695-E8CC0EAF3DF6}"/>
                </a:ext>
              </a:extLst>
            </p:cNvPr>
            <p:cNvSpPr/>
            <p:nvPr/>
          </p:nvSpPr>
          <p:spPr>
            <a:xfrm>
              <a:off x="10353473" y="4563300"/>
              <a:ext cx="759576" cy="592341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9C4D549-AF08-4D7D-B6E7-64869DC20BCE}"/>
                </a:ext>
              </a:extLst>
            </p:cNvPr>
            <p:cNvSpPr/>
            <p:nvPr/>
          </p:nvSpPr>
          <p:spPr>
            <a:xfrm>
              <a:off x="20689065" y="4563300"/>
              <a:ext cx="759576" cy="592341"/>
            </a:xfrm>
            <a:prstGeom prst="rect">
              <a:avLst/>
            </a:prstGeom>
            <a:solidFill>
              <a:srgbClr val="510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F2BDB81-11B5-4271-813D-41DD2514BCB0}"/>
                </a:ext>
              </a:extLst>
            </p:cNvPr>
            <p:cNvSpPr/>
            <p:nvPr/>
          </p:nvSpPr>
          <p:spPr>
            <a:xfrm>
              <a:off x="15051466" y="4563300"/>
              <a:ext cx="759576" cy="592341"/>
            </a:xfrm>
            <a:prstGeom prst="rect">
              <a:avLst/>
            </a:prstGeom>
            <a:solidFill>
              <a:srgbClr val="09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CBD5116-429D-4C82-ABFE-732946C493D0}"/>
                </a:ext>
              </a:extLst>
            </p:cNvPr>
            <p:cNvSpPr/>
            <p:nvPr/>
          </p:nvSpPr>
          <p:spPr>
            <a:xfrm>
              <a:off x="19749462" y="4563300"/>
              <a:ext cx="759576" cy="59234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418BB4-E2A0-41BB-84BE-84EE06AE42FE}"/>
                </a:ext>
              </a:extLst>
            </p:cNvPr>
            <p:cNvSpPr/>
            <p:nvPr/>
          </p:nvSpPr>
          <p:spPr>
            <a:xfrm>
              <a:off x="16930663" y="4563300"/>
              <a:ext cx="759576" cy="592341"/>
            </a:xfrm>
            <a:prstGeom prst="rect">
              <a:avLst/>
            </a:prstGeom>
            <a:solidFill>
              <a:srgbClr val="AB0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945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9962" y="896811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3926" y="106159"/>
            <a:ext cx="1780074" cy="62937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67636" y="6471716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FDFDF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467">
              <a:lnSpc>
                <a:spcPts val="1217"/>
              </a:lnSpc>
            </a:pPr>
            <a:r>
              <a:rPr spc="53"/>
              <a:t>EDGE</a:t>
            </a:r>
            <a:r>
              <a:rPr spc="57"/>
              <a:t> </a:t>
            </a:r>
            <a:r>
              <a:rPr spc="107"/>
              <a:t>Consulting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33" b="0" i="0">
                <a:solidFill>
                  <a:srgbClr val="737373"/>
                </a:solidFill>
                <a:latin typeface="Verdana"/>
                <a:cs typeface="Verdana"/>
              </a:defRPr>
            </a:lvl1pPr>
          </a:lstStyle>
          <a:p>
            <a:pPr marL="173152">
              <a:lnSpc>
                <a:spcPct val="100000"/>
              </a:lnSpc>
              <a:spcBef>
                <a:spcPts val="143"/>
              </a:spcBef>
            </a:pPr>
            <a:r>
              <a:rPr spc="-87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r>
              <a:rPr spc="-97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pc="-187">
                <a:solidFill>
                  <a:srgbClr val="000000"/>
                </a:solidFill>
              </a:rPr>
              <a:t>|</a:t>
            </a:r>
            <a:r>
              <a:rPr spc="-103">
                <a:solidFill>
                  <a:srgbClr val="000000"/>
                </a:solidFill>
              </a:rPr>
              <a:t> </a:t>
            </a:r>
            <a:r>
              <a:rPr spc="-20"/>
              <a:t>Solution</a:t>
            </a:r>
            <a:r>
              <a:rPr spc="-103"/>
              <a:t> </a:t>
            </a:r>
            <a:r>
              <a:rPr spc="-187">
                <a:solidFill>
                  <a:srgbClr val="000000"/>
                </a:solidFill>
              </a:rPr>
              <a:t>|</a:t>
            </a:r>
            <a:r>
              <a:rPr spc="-100">
                <a:solidFill>
                  <a:srgbClr val="000000"/>
                </a:solidFill>
              </a:rPr>
              <a:t> </a:t>
            </a:r>
            <a:r>
              <a:rPr spc="-20"/>
              <a:t>Financials</a:t>
            </a:r>
            <a:r>
              <a:rPr spc="-103"/>
              <a:t> </a:t>
            </a:r>
            <a:r>
              <a:rPr spc="-187">
                <a:solidFill>
                  <a:srgbClr val="000000"/>
                </a:solidFill>
              </a:rPr>
              <a:t>|</a:t>
            </a:r>
            <a:r>
              <a:rPr spc="-103">
                <a:solidFill>
                  <a:srgbClr val="000000"/>
                </a:solidFill>
              </a:rPr>
              <a:t> </a:t>
            </a:r>
            <a:r>
              <a:rPr spc="-13"/>
              <a:t>Implementation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3524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9962" y="896811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8" name="bg object 18"/>
          <p:cNvSpPr/>
          <p:nvPr/>
        </p:nvSpPr>
        <p:spPr>
          <a:xfrm>
            <a:off x="267636" y="6471716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" name="bg object 19"/>
          <p:cNvSpPr/>
          <p:nvPr/>
        </p:nvSpPr>
        <p:spPr>
          <a:xfrm>
            <a:off x="1856385" y="1222564"/>
            <a:ext cx="0" cy="795443"/>
          </a:xfrm>
          <a:custGeom>
            <a:avLst/>
            <a:gdLst/>
            <a:ahLst/>
            <a:cxnLst/>
            <a:rect l="l" t="t" r="r" b="b"/>
            <a:pathLst>
              <a:path h="1193164">
                <a:moveTo>
                  <a:pt x="0" y="0"/>
                </a:moveTo>
                <a:lnTo>
                  <a:pt x="0" y="1192679"/>
                </a:lnTo>
              </a:path>
            </a:pathLst>
          </a:custGeom>
          <a:ln w="9524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" name="bg object 20"/>
          <p:cNvSpPr/>
          <p:nvPr/>
        </p:nvSpPr>
        <p:spPr>
          <a:xfrm>
            <a:off x="1856385" y="2427417"/>
            <a:ext cx="0" cy="795443"/>
          </a:xfrm>
          <a:custGeom>
            <a:avLst/>
            <a:gdLst/>
            <a:ahLst/>
            <a:cxnLst/>
            <a:rect l="l" t="t" r="r" b="b"/>
            <a:pathLst>
              <a:path h="1193164">
                <a:moveTo>
                  <a:pt x="0" y="0"/>
                </a:moveTo>
                <a:lnTo>
                  <a:pt x="0" y="1192679"/>
                </a:lnTo>
              </a:path>
            </a:pathLst>
          </a:custGeom>
          <a:ln w="95249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bg object 21"/>
          <p:cNvSpPr/>
          <p:nvPr/>
        </p:nvSpPr>
        <p:spPr>
          <a:xfrm>
            <a:off x="2311810" y="2427377"/>
            <a:ext cx="9081770" cy="795443"/>
          </a:xfrm>
          <a:custGeom>
            <a:avLst/>
            <a:gdLst/>
            <a:ahLst/>
            <a:cxnLst/>
            <a:rect l="l" t="t" r="r" b="b"/>
            <a:pathLst>
              <a:path w="13622655" h="1193164">
                <a:moveTo>
                  <a:pt x="13622636" y="1192679"/>
                </a:moveTo>
                <a:lnTo>
                  <a:pt x="0" y="1192679"/>
                </a:lnTo>
                <a:lnTo>
                  <a:pt x="0" y="0"/>
                </a:lnTo>
                <a:lnTo>
                  <a:pt x="13622636" y="0"/>
                </a:lnTo>
                <a:lnTo>
                  <a:pt x="13622636" y="119267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bg object 22"/>
          <p:cNvSpPr/>
          <p:nvPr/>
        </p:nvSpPr>
        <p:spPr>
          <a:xfrm>
            <a:off x="2312258" y="2427377"/>
            <a:ext cx="9079653" cy="795443"/>
          </a:xfrm>
          <a:custGeom>
            <a:avLst/>
            <a:gdLst/>
            <a:ahLst/>
            <a:cxnLst/>
            <a:rect l="l" t="t" r="r" b="b"/>
            <a:pathLst>
              <a:path w="13619480" h="1193164">
                <a:moveTo>
                  <a:pt x="0" y="0"/>
                </a:moveTo>
                <a:lnTo>
                  <a:pt x="13619405" y="0"/>
                </a:lnTo>
                <a:lnTo>
                  <a:pt x="13619405" y="1192559"/>
                </a:lnTo>
                <a:lnTo>
                  <a:pt x="0" y="119255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467">
              <a:lnSpc>
                <a:spcPts val="1217"/>
              </a:lnSpc>
            </a:pPr>
            <a:r>
              <a:rPr lang="en-US" spc="53"/>
              <a:t>EDGE</a:t>
            </a:r>
            <a:r>
              <a:rPr lang="en-US" spc="57"/>
              <a:t> </a:t>
            </a:r>
            <a:r>
              <a:rPr lang="en-US" spc="107"/>
              <a:t>Consulting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33" b="0" i="0">
                <a:solidFill>
                  <a:srgbClr val="737373"/>
                </a:solidFill>
                <a:latin typeface="Verdana"/>
                <a:cs typeface="Verdana"/>
              </a:defRPr>
            </a:lvl1pPr>
          </a:lstStyle>
          <a:p>
            <a:pPr marL="173152">
              <a:spcBef>
                <a:spcPts val="143"/>
              </a:spcBef>
            </a:pPr>
            <a:r>
              <a:rPr lang="en-US" spc="-87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r>
              <a:rPr lang="en-US" spc="-97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20"/>
              <a:t>Solution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0">
                <a:solidFill>
                  <a:srgbClr val="000000"/>
                </a:solidFill>
              </a:rPr>
              <a:t> </a:t>
            </a:r>
            <a:r>
              <a:rPr lang="en-US" spc="-20"/>
              <a:t>Financials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13"/>
              <a:t>Implementation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96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9962" y="896811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6416" y="106158"/>
            <a:ext cx="2031999" cy="79374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67636" y="6471716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FDFDF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467">
              <a:lnSpc>
                <a:spcPts val="1217"/>
              </a:lnSpc>
            </a:pPr>
            <a:r>
              <a:rPr spc="53"/>
              <a:t>EDGE</a:t>
            </a:r>
            <a:r>
              <a:rPr spc="57"/>
              <a:t> </a:t>
            </a:r>
            <a:r>
              <a:rPr spc="107"/>
              <a:t>Consulting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33" b="0" i="0">
                <a:solidFill>
                  <a:srgbClr val="737373"/>
                </a:solidFill>
                <a:latin typeface="Verdana"/>
                <a:cs typeface="Verdana"/>
              </a:defRPr>
            </a:lvl1pPr>
          </a:lstStyle>
          <a:p>
            <a:pPr marL="173152">
              <a:lnSpc>
                <a:spcPct val="100000"/>
              </a:lnSpc>
              <a:spcBef>
                <a:spcPts val="143"/>
              </a:spcBef>
            </a:pPr>
            <a:r>
              <a:rPr spc="-87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r>
              <a:rPr spc="-97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pc="-187">
                <a:solidFill>
                  <a:srgbClr val="000000"/>
                </a:solidFill>
              </a:rPr>
              <a:t>|</a:t>
            </a:r>
            <a:r>
              <a:rPr spc="-103">
                <a:solidFill>
                  <a:srgbClr val="000000"/>
                </a:solidFill>
              </a:rPr>
              <a:t> </a:t>
            </a:r>
            <a:r>
              <a:rPr spc="-20"/>
              <a:t>Solution</a:t>
            </a:r>
            <a:r>
              <a:rPr spc="-103"/>
              <a:t> </a:t>
            </a:r>
            <a:r>
              <a:rPr spc="-187">
                <a:solidFill>
                  <a:srgbClr val="000000"/>
                </a:solidFill>
              </a:rPr>
              <a:t>|</a:t>
            </a:r>
            <a:r>
              <a:rPr spc="-100">
                <a:solidFill>
                  <a:srgbClr val="000000"/>
                </a:solidFill>
              </a:rPr>
              <a:t> </a:t>
            </a:r>
            <a:r>
              <a:rPr spc="-20"/>
              <a:t>Financials</a:t>
            </a:r>
            <a:r>
              <a:rPr spc="-103"/>
              <a:t> </a:t>
            </a:r>
            <a:r>
              <a:rPr spc="-187">
                <a:solidFill>
                  <a:srgbClr val="000000"/>
                </a:solidFill>
              </a:rPr>
              <a:t>|</a:t>
            </a:r>
            <a:r>
              <a:rPr spc="-103">
                <a:solidFill>
                  <a:srgbClr val="000000"/>
                </a:solidFill>
              </a:rPr>
              <a:t> </a:t>
            </a:r>
            <a:r>
              <a:rPr spc="-13"/>
              <a:t>Implementation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025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8208" y="4355217"/>
            <a:ext cx="2933699" cy="250278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9832" y="4316799"/>
            <a:ext cx="2438399" cy="24383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9335" y="4595981"/>
            <a:ext cx="2451099" cy="226201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13907" y="4316799"/>
            <a:ext cx="2078093" cy="254120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" y="3732688"/>
            <a:ext cx="4686299" cy="312531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3241" y="4373703"/>
            <a:ext cx="3067049" cy="248429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3738" y="4587863"/>
            <a:ext cx="2476499" cy="227013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217362"/>
            <a:ext cx="2281237" cy="264063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46215" y="4669401"/>
            <a:ext cx="2463799" cy="218859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967995" y="61294"/>
            <a:ext cx="2222499" cy="4508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34775" y="1437733"/>
            <a:ext cx="5522449" cy="778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FDFDF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467">
              <a:lnSpc>
                <a:spcPts val="1217"/>
              </a:lnSpc>
            </a:pPr>
            <a:r>
              <a:rPr lang="en-US" spc="53"/>
              <a:t>EDGE</a:t>
            </a:r>
            <a:r>
              <a:rPr lang="en-US" spc="57"/>
              <a:t> </a:t>
            </a:r>
            <a:r>
              <a:rPr lang="en-US" spc="107"/>
              <a:t>Consulting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33" b="0" i="0">
                <a:solidFill>
                  <a:srgbClr val="737373"/>
                </a:solidFill>
                <a:latin typeface="Verdana"/>
                <a:cs typeface="Verdana"/>
              </a:defRPr>
            </a:lvl1pPr>
          </a:lstStyle>
          <a:p>
            <a:pPr marL="173152">
              <a:spcBef>
                <a:spcPts val="143"/>
              </a:spcBef>
            </a:pPr>
            <a:r>
              <a:rPr lang="en-US" spc="-87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r>
              <a:rPr lang="en-US" spc="-97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20"/>
              <a:t>Solution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0">
                <a:solidFill>
                  <a:srgbClr val="000000"/>
                </a:solidFill>
              </a:rPr>
              <a:t> </a:t>
            </a:r>
            <a:r>
              <a:rPr lang="en-US" spc="-20"/>
              <a:t>Financials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13"/>
              <a:t>Implementation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548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9962" y="896811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46416" y="106158"/>
            <a:ext cx="2031999" cy="79374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67636" y="6471716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3795" y="2230916"/>
            <a:ext cx="5928783" cy="769441"/>
          </a:xfrm>
        </p:spPr>
        <p:txBody>
          <a:bodyPr lIns="0" tIns="0" rIns="0" bIns="0"/>
          <a:lstStyle>
            <a:lvl1pPr>
              <a:defRPr sz="5000" b="1" i="0">
                <a:solidFill>
                  <a:srgbClr val="FDFDF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467">
              <a:lnSpc>
                <a:spcPts val="1217"/>
              </a:lnSpc>
            </a:pPr>
            <a:r>
              <a:rPr lang="en-US" spc="53"/>
              <a:t>EDGE</a:t>
            </a:r>
            <a:r>
              <a:rPr lang="en-US" spc="57"/>
              <a:t> </a:t>
            </a:r>
            <a:r>
              <a:rPr lang="en-US" spc="107"/>
              <a:t>Consulting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33" b="0" i="0">
                <a:solidFill>
                  <a:srgbClr val="737373"/>
                </a:solidFill>
                <a:latin typeface="Verdana"/>
                <a:cs typeface="Verdana"/>
              </a:defRPr>
            </a:lvl1pPr>
          </a:lstStyle>
          <a:p>
            <a:pPr marL="173152">
              <a:spcBef>
                <a:spcPts val="143"/>
              </a:spcBef>
            </a:pPr>
            <a:r>
              <a:rPr lang="en-US" spc="-87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r>
              <a:rPr lang="en-US" spc="-97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20"/>
              <a:t>Solution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0">
                <a:solidFill>
                  <a:srgbClr val="000000"/>
                </a:solidFill>
              </a:rPr>
              <a:t> </a:t>
            </a:r>
            <a:r>
              <a:rPr lang="en-US" spc="-20"/>
              <a:t>Financials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13"/>
              <a:t>Implementation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116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9962" y="896811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6416" y="106158"/>
            <a:ext cx="2031999" cy="79374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67636" y="6471716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3795" y="2230916"/>
            <a:ext cx="5928783" cy="769441"/>
          </a:xfrm>
        </p:spPr>
        <p:txBody>
          <a:bodyPr lIns="0" tIns="0" rIns="0" bIns="0"/>
          <a:lstStyle>
            <a:lvl1pPr>
              <a:defRPr sz="5000" b="1" i="0">
                <a:solidFill>
                  <a:srgbClr val="FDFDF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467">
              <a:lnSpc>
                <a:spcPts val="1217"/>
              </a:lnSpc>
            </a:pPr>
            <a:r>
              <a:rPr lang="en-US" spc="53"/>
              <a:t>EDGE</a:t>
            </a:r>
            <a:r>
              <a:rPr lang="en-US" spc="57"/>
              <a:t> </a:t>
            </a:r>
            <a:r>
              <a:rPr lang="en-US" spc="107"/>
              <a:t>Consulting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33" b="0" i="0">
                <a:solidFill>
                  <a:srgbClr val="737373"/>
                </a:solidFill>
                <a:latin typeface="Verdana"/>
                <a:cs typeface="Verdana"/>
              </a:defRPr>
            </a:lvl1pPr>
          </a:lstStyle>
          <a:p>
            <a:pPr marL="173152">
              <a:spcBef>
                <a:spcPts val="143"/>
              </a:spcBef>
            </a:pPr>
            <a:r>
              <a:rPr lang="en-US" spc="-87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r>
              <a:rPr lang="en-US" spc="-97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20"/>
              <a:t>Solution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0">
                <a:solidFill>
                  <a:srgbClr val="000000"/>
                </a:solidFill>
              </a:rPr>
              <a:t> </a:t>
            </a:r>
            <a:r>
              <a:rPr lang="en-US" spc="-20"/>
              <a:t>Financials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13"/>
              <a:t>Implementation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4712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8208" y="4355217"/>
            <a:ext cx="2933699" cy="250278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9832" y="4316799"/>
            <a:ext cx="2438399" cy="24383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9335" y="4595982"/>
            <a:ext cx="2451099" cy="226201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13907" y="4316799"/>
            <a:ext cx="2078093" cy="254120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" y="3732688"/>
            <a:ext cx="4686299" cy="312531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3241" y="4373703"/>
            <a:ext cx="3067049" cy="248429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3738" y="4587863"/>
            <a:ext cx="2476499" cy="227013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217362"/>
            <a:ext cx="2281237" cy="264063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46215" y="4669401"/>
            <a:ext cx="2463799" cy="218859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967995" y="61294"/>
            <a:ext cx="2222499" cy="45084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5308" y="116687"/>
            <a:ext cx="430950" cy="3428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3795" y="2230916"/>
            <a:ext cx="5928783" cy="769441"/>
          </a:xfrm>
        </p:spPr>
        <p:txBody>
          <a:bodyPr lIns="0" tIns="0" rIns="0" bIns="0"/>
          <a:lstStyle>
            <a:lvl1pPr>
              <a:defRPr sz="5000" b="1" i="0">
                <a:solidFill>
                  <a:srgbClr val="FDFDF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467">
              <a:lnSpc>
                <a:spcPts val="1217"/>
              </a:lnSpc>
            </a:pPr>
            <a:r>
              <a:rPr lang="en-US" spc="53"/>
              <a:t>EDGE</a:t>
            </a:r>
            <a:r>
              <a:rPr lang="en-US" spc="57"/>
              <a:t> </a:t>
            </a:r>
            <a:r>
              <a:rPr lang="en-US" spc="107"/>
              <a:t>Consulting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33" b="0" i="0">
                <a:solidFill>
                  <a:srgbClr val="737373"/>
                </a:solidFill>
                <a:latin typeface="Verdana"/>
                <a:cs typeface="Verdana"/>
              </a:defRPr>
            </a:lvl1pPr>
          </a:lstStyle>
          <a:p>
            <a:pPr marL="173152">
              <a:spcBef>
                <a:spcPts val="143"/>
              </a:spcBef>
            </a:pPr>
            <a:r>
              <a:rPr lang="en-US" spc="-87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r>
              <a:rPr lang="en-US" spc="-97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20"/>
              <a:t>Solution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0">
                <a:solidFill>
                  <a:srgbClr val="000000"/>
                </a:solidFill>
              </a:rPr>
              <a:t> </a:t>
            </a:r>
            <a:r>
              <a:rPr lang="en-US" spc="-20"/>
              <a:t>Financials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13"/>
              <a:t>Implementation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993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 Right Horizontal Window Image WW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E92F24-9C56-42B0-808F-2BF136E24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7860" y="0"/>
            <a:ext cx="1066414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17D6C8-24A8-4134-9D25-9FEBA151490B}"/>
              </a:ext>
            </a:extLst>
          </p:cNvPr>
          <p:cNvSpPr/>
          <p:nvPr userDrawn="1"/>
        </p:nvSpPr>
        <p:spPr>
          <a:xfrm>
            <a:off x="1" y="-1130"/>
            <a:ext cx="5728996" cy="6859130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  <a:lumMod val="51000"/>
                  <a:lumOff val="49000"/>
                </a:schemeClr>
              </a:gs>
              <a:gs pos="72000">
                <a:schemeClr val="tx2">
                  <a:lumMod val="75000"/>
                  <a:alpha val="55000"/>
                </a:schemeClr>
              </a:gs>
              <a:gs pos="3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97111BA8-613B-4984-9EA2-0B67CA521CB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371311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E14845-BB2E-4EA2-8CBD-F35A520E36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7" y="1456388"/>
            <a:ext cx="3890763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here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23222F2-0E39-45E4-8918-49125CD7C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10"/>
            <a:ext cx="389076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2892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9962" y="896811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46416" y="106158"/>
            <a:ext cx="2031999" cy="79374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67636" y="6471716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" name="bg object 19"/>
          <p:cNvSpPr/>
          <p:nvPr/>
        </p:nvSpPr>
        <p:spPr>
          <a:xfrm>
            <a:off x="1856385" y="1222564"/>
            <a:ext cx="0" cy="795443"/>
          </a:xfrm>
          <a:custGeom>
            <a:avLst/>
            <a:gdLst/>
            <a:ahLst/>
            <a:cxnLst/>
            <a:rect l="l" t="t" r="r" b="b"/>
            <a:pathLst>
              <a:path h="1193164">
                <a:moveTo>
                  <a:pt x="0" y="0"/>
                </a:moveTo>
                <a:lnTo>
                  <a:pt x="0" y="1192679"/>
                </a:lnTo>
              </a:path>
            </a:pathLst>
          </a:custGeom>
          <a:ln w="9524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" name="bg object 20"/>
          <p:cNvSpPr/>
          <p:nvPr/>
        </p:nvSpPr>
        <p:spPr>
          <a:xfrm>
            <a:off x="1856385" y="2427417"/>
            <a:ext cx="0" cy="795443"/>
          </a:xfrm>
          <a:custGeom>
            <a:avLst/>
            <a:gdLst/>
            <a:ahLst/>
            <a:cxnLst/>
            <a:rect l="l" t="t" r="r" b="b"/>
            <a:pathLst>
              <a:path h="1193164">
                <a:moveTo>
                  <a:pt x="0" y="0"/>
                </a:moveTo>
                <a:lnTo>
                  <a:pt x="0" y="1192679"/>
                </a:lnTo>
              </a:path>
            </a:pathLst>
          </a:custGeom>
          <a:ln w="95249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bg object 21"/>
          <p:cNvSpPr/>
          <p:nvPr/>
        </p:nvSpPr>
        <p:spPr>
          <a:xfrm>
            <a:off x="2311810" y="2427377"/>
            <a:ext cx="9081770" cy="795443"/>
          </a:xfrm>
          <a:custGeom>
            <a:avLst/>
            <a:gdLst/>
            <a:ahLst/>
            <a:cxnLst/>
            <a:rect l="l" t="t" r="r" b="b"/>
            <a:pathLst>
              <a:path w="13622655" h="1193164">
                <a:moveTo>
                  <a:pt x="13622636" y="1192679"/>
                </a:moveTo>
                <a:lnTo>
                  <a:pt x="0" y="1192679"/>
                </a:lnTo>
                <a:lnTo>
                  <a:pt x="0" y="0"/>
                </a:lnTo>
                <a:lnTo>
                  <a:pt x="13622636" y="0"/>
                </a:lnTo>
                <a:lnTo>
                  <a:pt x="13622636" y="119267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bg object 22"/>
          <p:cNvSpPr/>
          <p:nvPr/>
        </p:nvSpPr>
        <p:spPr>
          <a:xfrm>
            <a:off x="2312258" y="2427377"/>
            <a:ext cx="9079653" cy="795443"/>
          </a:xfrm>
          <a:custGeom>
            <a:avLst/>
            <a:gdLst/>
            <a:ahLst/>
            <a:cxnLst/>
            <a:rect l="l" t="t" r="r" b="b"/>
            <a:pathLst>
              <a:path w="13619480" h="1193164">
                <a:moveTo>
                  <a:pt x="0" y="0"/>
                </a:moveTo>
                <a:lnTo>
                  <a:pt x="13619405" y="0"/>
                </a:lnTo>
                <a:lnTo>
                  <a:pt x="13619405" y="1192559"/>
                </a:lnTo>
                <a:lnTo>
                  <a:pt x="0" y="119255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467">
              <a:lnSpc>
                <a:spcPts val="1217"/>
              </a:lnSpc>
            </a:pPr>
            <a:r>
              <a:rPr lang="en-US" spc="53"/>
              <a:t>EDGE</a:t>
            </a:r>
            <a:r>
              <a:rPr lang="en-US" spc="57"/>
              <a:t> </a:t>
            </a:r>
            <a:r>
              <a:rPr lang="en-US" spc="107"/>
              <a:t>Consulting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33" b="0" i="0">
                <a:solidFill>
                  <a:srgbClr val="737373"/>
                </a:solidFill>
                <a:latin typeface="Verdana"/>
                <a:cs typeface="Verdana"/>
              </a:defRPr>
            </a:lvl1pPr>
          </a:lstStyle>
          <a:p>
            <a:pPr marL="173152">
              <a:spcBef>
                <a:spcPts val="143"/>
              </a:spcBef>
            </a:pPr>
            <a:r>
              <a:rPr lang="en-US" spc="-87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r>
              <a:rPr lang="en-US" spc="-97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20"/>
              <a:t>Solution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0">
                <a:solidFill>
                  <a:srgbClr val="000000"/>
                </a:solidFill>
              </a:rPr>
              <a:t> </a:t>
            </a:r>
            <a:r>
              <a:rPr lang="en-US" spc="-20"/>
              <a:t>Financials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13"/>
              <a:t>Implementation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52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752810-418D-4858-B14E-40DD9CFBE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868682" y="0"/>
            <a:ext cx="1066414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CE7E4D-5BBF-4B89-8179-FCB1CC4B1F18}"/>
              </a:ext>
            </a:extLst>
          </p:cNvPr>
          <p:cNvSpPr/>
          <p:nvPr userDrawn="1"/>
        </p:nvSpPr>
        <p:spPr>
          <a:xfrm>
            <a:off x="0" y="-1130"/>
            <a:ext cx="6069819" cy="6859130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  <a:lumMod val="51000"/>
                  <a:lumOff val="49000"/>
                </a:schemeClr>
              </a:gs>
              <a:gs pos="72000">
                <a:schemeClr val="tx2">
                  <a:lumMod val="75000"/>
                  <a:alpha val="55000"/>
                </a:schemeClr>
              </a:gs>
              <a:gs pos="3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/>
          </p:cNvSpPr>
          <p:nvPr userDrawn="1"/>
        </p:nvSpPr>
        <p:spPr>
          <a:xfrm>
            <a:off x="998476" y="971550"/>
            <a:ext cx="7091424" cy="4925962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66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E209DA-0733-4565-9701-7656B53E3413}"/>
              </a:ext>
            </a:extLst>
          </p:cNvPr>
          <p:cNvGrpSpPr/>
          <p:nvPr userDrawn="1"/>
        </p:nvGrpSpPr>
        <p:grpSpPr>
          <a:xfrm>
            <a:off x="0" y="-1130"/>
            <a:ext cx="12192000" cy="6859130"/>
            <a:chOff x="0" y="-1130"/>
            <a:chExt cx="12192000" cy="6859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A2FA6-2B13-4C1A-9FBC-1C3FA27E2E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EEC2B7-BBAC-46CA-B3F3-48C0CABDCB78}"/>
                </a:ext>
              </a:extLst>
            </p:cNvPr>
            <p:cNvSpPr/>
            <p:nvPr userDrawn="1"/>
          </p:nvSpPr>
          <p:spPr>
            <a:xfrm>
              <a:off x="1" y="-1130"/>
              <a:ext cx="12191999" cy="6859130"/>
            </a:xfrm>
            <a:prstGeom prst="rect">
              <a:avLst/>
            </a:prstGeom>
            <a:gradFill>
              <a:gsLst>
                <a:gs pos="100000">
                  <a:schemeClr val="accent5">
                    <a:alpha val="15000"/>
                  </a:schemeClr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err="1">
                <a:solidFill>
                  <a:schemeClr val="bg1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/>
          </p:cNvSpPr>
          <p:nvPr userDrawn="1"/>
        </p:nvSpPr>
        <p:spPr>
          <a:xfrm>
            <a:off x="998476" y="971550"/>
            <a:ext cx="7091424" cy="4925962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19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6517DF-FD4A-4B1E-AC3C-67CAD50084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F6DA0-07FE-40AC-B641-777C8B660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"/>
          <a:stretch/>
        </p:blipFill>
        <p:spPr>
          <a:xfrm>
            <a:off x="4679781" y="706582"/>
            <a:ext cx="7512219" cy="544483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B54A40A-F923-41FA-93B3-9A43E3F9C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406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AC0B753-768C-4155-82A0-FFCA67DD3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406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E6B17BA-7CF4-438D-8A5D-FE11DFCE8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406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F884DE-3419-4218-92E8-142C8D4518F1}"/>
              </a:ext>
            </a:extLst>
          </p:cNvPr>
          <p:cNvSpPr/>
          <p:nvPr userDrawn="1"/>
        </p:nvSpPr>
        <p:spPr>
          <a:xfrm>
            <a:off x="4563686" y="407324"/>
            <a:ext cx="7628313" cy="365760"/>
          </a:xfrm>
          <a:prstGeom prst="rect">
            <a:avLst/>
          </a:prstGeom>
          <a:solidFill>
            <a:srgbClr val="0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3366A9-67B0-41FD-98CA-EE2264B707D4}"/>
              </a:ext>
            </a:extLst>
          </p:cNvPr>
          <p:cNvSpPr/>
          <p:nvPr userDrawn="1"/>
        </p:nvSpPr>
        <p:spPr>
          <a:xfrm>
            <a:off x="4563687" y="6138949"/>
            <a:ext cx="7628313" cy="365760"/>
          </a:xfrm>
          <a:prstGeom prst="rect">
            <a:avLst/>
          </a:prstGeom>
          <a:solidFill>
            <a:srgbClr val="0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 CHART TEXT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">
            <a:extLst>
              <a:ext uri="{FF2B5EF4-FFF2-40B4-BE49-F238E27FC236}">
                <a16:creationId xmlns:a16="http://schemas.microsoft.com/office/drawing/2014/main" id="{0C6C1EC6-E117-4B69-89BE-088A74E79D72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F1AE8424-C313-47C0-8629-5E6CDFEE83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7B002-334A-40EC-B121-E986C0119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B4073E-9A76-4497-A20D-140FBF74D8F4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9562B9-2B43-47FE-8793-68E3E08B0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4" y="6266997"/>
            <a:ext cx="655345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2022 KPMG LLP, an Ontario limited liability partnership and a member firm of the KPMG global organization of independent member firms affiliated with KPMG International Limited, a private English company limited by guarantee. All rights reserved. The KPMG name and logo are trademarks used under license by the independent member firms of the KPMG global organization.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084281-A56B-49D8-BFB5-DAE40EB3E54A}"/>
              </a:ext>
            </a:extLst>
          </p:cNvPr>
          <p:cNvGrpSpPr/>
          <p:nvPr userDrawn="1"/>
        </p:nvGrpSpPr>
        <p:grpSpPr>
          <a:xfrm>
            <a:off x="0" y="-1130"/>
            <a:ext cx="12192000" cy="6859130"/>
            <a:chOff x="0" y="-1130"/>
            <a:chExt cx="12192000" cy="68591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6BB33B-B376-4D08-BCC7-D70ECAC34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A3145E-AA88-4036-BD61-5C853C195E8F}"/>
                </a:ext>
              </a:extLst>
            </p:cNvPr>
            <p:cNvSpPr/>
            <p:nvPr userDrawn="1"/>
          </p:nvSpPr>
          <p:spPr>
            <a:xfrm>
              <a:off x="1" y="-1130"/>
              <a:ext cx="12191999" cy="6859130"/>
            </a:xfrm>
            <a:prstGeom prst="rect">
              <a:avLst/>
            </a:prstGeom>
            <a:gradFill>
              <a:gsLst>
                <a:gs pos="100000">
                  <a:schemeClr val="accent5">
                    <a:alpha val="15000"/>
                  </a:schemeClr>
                </a:gs>
                <a:gs pos="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11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3821-7F6E-47FF-89CD-D057DAFB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9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ck Cover dark Gradient">
    <p:bg>
      <p:bgPr>
        <a:gradFill>
          <a:gsLst>
            <a:gs pos="100000">
              <a:schemeClr val="accent1"/>
            </a:gs>
            <a:gs pos="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19">
            <a:extLst>
              <a:ext uri="{FF2B5EF4-FFF2-40B4-BE49-F238E27FC236}">
                <a16:creationId xmlns:a16="http://schemas.microsoft.com/office/drawing/2014/main" id="{C5124DCF-42F4-4BBE-BCAC-C24058AAE43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371311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1E9CC-2A2B-4C75-8522-60824F3AC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9012" y="3702050"/>
            <a:ext cx="6660000" cy="1843088"/>
          </a:xfrm>
        </p:spPr>
        <p:txBody>
          <a:bodyPr anchor="b"/>
          <a:lstStyle>
            <a:lvl1pPr>
              <a:spcAft>
                <a:spcPts val="1000"/>
              </a:spcAft>
              <a:defRPr sz="900" b="0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 sz="9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E01CBC1-FC71-43BD-845D-21EEEFA256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9012" y="3351965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bg1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129730-FB23-4615-9988-F4369AA19B8E}"/>
              </a:ext>
            </a:extLst>
          </p:cNvPr>
          <p:cNvGrpSpPr/>
          <p:nvPr userDrawn="1"/>
        </p:nvGrpSpPr>
        <p:grpSpPr>
          <a:xfrm>
            <a:off x="1005158" y="2879941"/>
            <a:ext cx="1510014" cy="363270"/>
            <a:chOff x="1018665" y="3289853"/>
            <a:chExt cx="1301083" cy="31300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F0C1B93-B1A2-4940-8493-70CA54225891}"/>
                </a:ext>
              </a:extLst>
            </p:cNvPr>
            <p:cNvGrpSpPr/>
            <p:nvPr/>
          </p:nvGrpSpPr>
          <p:grpSpPr>
            <a:xfrm>
              <a:off x="1687002" y="3292235"/>
              <a:ext cx="303212" cy="304800"/>
              <a:chOff x="1663700" y="4737100"/>
              <a:chExt cx="303212" cy="304800"/>
            </a:xfrm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5DB8A1BC-7FFA-401F-B0D1-0E1B11E75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9113" y="4856163"/>
                <a:ext cx="55562" cy="66675"/>
              </a:xfrm>
              <a:custGeom>
                <a:avLst/>
                <a:gdLst>
                  <a:gd name="T0" fmla="*/ 0 w 35"/>
                  <a:gd name="T1" fmla="*/ 42 h 42"/>
                  <a:gd name="T2" fmla="*/ 35 w 35"/>
                  <a:gd name="T3" fmla="*/ 20 h 42"/>
                  <a:gd name="T4" fmla="*/ 0 w 35"/>
                  <a:gd name="T5" fmla="*/ 0 h 42"/>
                  <a:gd name="T6" fmla="*/ 0 w 35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2">
                    <a:moveTo>
                      <a:pt x="0" y="42"/>
                    </a:moveTo>
                    <a:lnTo>
                      <a:pt x="35" y="20"/>
                    </a:lnTo>
                    <a:lnTo>
                      <a:pt x="0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6">
                <a:hlinkClick r:id="rId2"/>
                <a:extLst>
                  <a:ext uri="{FF2B5EF4-FFF2-40B4-BE49-F238E27FC236}">
                    <a16:creationId xmlns:a16="http://schemas.microsoft.com/office/drawing/2014/main" id="{1B1301BA-B747-4EE8-8F75-D8F571EEC3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63700" y="4737100"/>
                <a:ext cx="303212" cy="304800"/>
              </a:xfrm>
              <a:custGeom>
                <a:avLst/>
                <a:gdLst>
                  <a:gd name="T0" fmla="*/ 125 w 135"/>
                  <a:gd name="T1" fmla="*/ 0 h 135"/>
                  <a:gd name="T2" fmla="*/ 10 w 135"/>
                  <a:gd name="T3" fmla="*/ 0 h 135"/>
                  <a:gd name="T4" fmla="*/ 0 w 135"/>
                  <a:gd name="T5" fmla="*/ 10 h 135"/>
                  <a:gd name="T6" fmla="*/ 0 w 135"/>
                  <a:gd name="T7" fmla="*/ 125 h 135"/>
                  <a:gd name="T8" fmla="*/ 10 w 135"/>
                  <a:gd name="T9" fmla="*/ 135 h 135"/>
                  <a:gd name="T10" fmla="*/ 125 w 135"/>
                  <a:gd name="T11" fmla="*/ 135 h 135"/>
                  <a:gd name="T12" fmla="*/ 135 w 135"/>
                  <a:gd name="T13" fmla="*/ 125 h 135"/>
                  <a:gd name="T14" fmla="*/ 135 w 135"/>
                  <a:gd name="T15" fmla="*/ 10 h 135"/>
                  <a:gd name="T16" fmla="*/ 125 w 135"/>
                  <a:gd name="T17" fmla="*/ 0 h 135"/>
                  <a:gd name="T18" fmla="*/ 113 w 135"/>
                  <a:gd name="T19" fmla="*/ 88 h 135"/>
                  <a:gd name="T20" fmla="*/ 100 w 135"/>
                  <a:gd name="T21" fmla="*/ 101 h 135"/>
                  <a:gd name="T22" fmla="*/ 38 w 135"/>
                  <a:gd name="T23" fmla="*/ 101 h 135"/>
                  <a:gd name="T24" fmla="*/ 24 w 135"/>
                  <a:gd name="T25" fmla="*/ 88 h 135"/>
                  <a:gd name="T26" fmla="*/ 24 w 135"/>
                  <a:gd name="T27" fmla="*/ 47 h 135"/>
                  <a:gd name="T28" fmla="*/ 38 w 135"/>
                  <a:gd name="T29" fmla="*/ 34 h 135"/>
                  <a:gd name="T30" fmla="*/ 100 w 135"/>
                  <a:gd name="T31" fmla="*/ 34 h 135"/>
                  <a:gd name="T32" fmla="*/ 113 w 135"/>
                  <a:gd name="T33" fmla="*/ 47 h 135"/>
                  <a:gd name="T34" fmla="*/ 113 w 135"/>
                  <a:gd name="T35" fmla="*/ 8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5" h="135">
                    <a:moveTo>
                      <a:pt x="125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31"/>
                      <a:pt x="5" y="135"/>
                      <a:pt x="10" y="135"/>
                    </a:cubicBezTo>
                    <a:cubicBezTo>
                      <a:pt x="125" y="135"/>
                      <a:pt x="125" y="135"/>
                      <a:pt x="125" y="135"/>
                    </a:cubicBezTo>
                    <a:cubicBezTo>
                      <a:pt x="131" y="135"/>
                      <a:pt x="135" y="131"/>
                      <a:pt x="135" y="125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4"/>
                      <a:pt x="131" y="0"/>
                      <a:pt x="125" y="0"/>
                    </a:cubicBezTo>
                    <a:close/>
                    <a:moveTo>
                      <a:pt x="113" y="88"/>
                    </a:moveTo>
                    <a:cubicBezTo>
                      <a:pt x="113" y="95"/>
                      <a:pt x="107" y="101"/>
                      <a:pt x="100" y="10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0" y="101"/>
                      <a:pt x="24" y="95"/>
                      <a:pt x="24" y="8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0"/>
                      <a:pt x="30" y="34"/>
                      <a:pt x="38" y="34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7" y="34"/>
                      <a:pt x="113" y="40"/>
                      <a:pt x="113" y="47"/>
                    </a:cubicBezTo>
                    <a:lnTo>
                      <a:pt x="113" y="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" name="Freeform 7">
              <a:hlinkClick r:id="rId3"/>
              <a:extLst>
                <a:ext uri="{FF2B5EF4-FFF2-40B4-BE49-F238E27FC236}">
                  <a16:creationId xmlns:a16="http://schemas.microsoft.com/office/drawing/2014/main" id="{F19A8F95-793A-4D1F-9CD9-1D864E0BD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3627" y="3292235"/>
              <a:ext cx="303212" cy="304800"/>
            </a:xfrm>
            <a:custGeom>
              <a:avLst/>
              <a:gdLst>
                <a:gd name="T0" fmla="*/ 125 w 135"/>
                <a:gd name="T1" fmla="*/ 0 h 135"/>
                <a:gd name="T2" fmla="*/ 9 w 135"/>
                <a:gd name="T3" fmla="*/ 0 h 135"/>
                <a:gd name="T4" fmla="*/ 0 w 135"/>
                <a:gd name="T5" fmla="*/ 10 h 135"/>
                <a:gd name="T6" fmla="*/ 0 w 135"/>
                <a:gd name="T7" fmla="*/ 125 h 135"/>
                <a:gd name="T8" fmla="*/ 9 w 135"/>
                <a:gd name="T9" fmla="*/ 135 h 135"/>
                <a:gd name="T10" fmla="*/ 125 w 135"/>
                <a:gd name="T11" fmla="*/ 135 h 135"/>
                <a:gd name="T12" fmla="*/ 135 w 135"/>
                <a:gd name="T13" fmla="*/ 125 h 135"/>
                <a:gd name="T14" fmla="*/ 135 w 135"/>
                <a:gd name="T15" fmla="*/ 10 h 135"/>
                <a:gd name="T16" fmla="*/ 125 w 135"/>
                <a:gd name="T17" fmla="*/ 0 h 135"/>
                <a:gd name="T18" fmla="*/ 106 w 135"/>
                <a:gd name="T19" fmla="*/ 49 h 135"/>
                <a:gd name="T20" fmla="*/ 106 w 135"/>
                <a:gd name="T21" fmla="*/ 51 h 135"/>
                <a:gd name="T22" fmla="*/ 50 w 135"/>
                <a:gd name="T23" fmla="*/ 107 h 135"/>
                <a:gd name="T24" fmla="*/ 20 w 135"/>
                <a:gd name="T25" fmla="*/ 98 h 135"/>
                <a:gd name="T26" fmla="*/ 25 w 135"/>
                <a:gd name="T27" fmla="*/ 98 h 135"/>
                <a:gd name="T28" fmla="*/ 49 w 135"/>
                <a:gd name="T29" fmla="*/ 90 h 135"/>
                <a:gd name="T30" fmla="*/ 31 w 135"/>
                <a:gd name="T31" fmla="*/ 76 h 135"/>
                <a:gd name="T32" fmla="*/ 35 w 135"/>
                <a:gd name="T33" fmla="*/ 77 h 135"/>
                <a:gd name="T34" fmla="*/ 40 w 135"/>
                <a:gd name="T35" fmla="*/ 76 h 135"/>
                <a:gd name="T36" fmla="*/ 24 w 135"/>
                <a:gd name="T37" fmla="*/ 57 h 135"/>
                <a:gd name="T38" fmla="*/ 24 w 135"/>
                <a:gd name="T39" fmla="*/ 57 h 135"/>
                <a:gd name="T40" fmla="*/ 33 w 135"/>
                <a:gd name="T41" fmla="*/ 59 h 135"/>
                <a:gd name="T42" fmla="*/ 24 w 135"/>
                <a:gd name="T43" fmla="*/ 43 h 135"/>
                <a:gd name="T44" fmla="*/ 27 w 135"/>
                <a:gd name="T45" fmla="*/ 33 h 135"/>
                <a:gd name="T46" fmla="*/ 67 w 135"/>
                <a:gd name="T47" fmla="*/ 53 h 135"/>
                <a:gd name="T48" fmla="*/ 67 w 135"/>
                <a:gd name="T49" fmla="*/ 49 h 135"/>
                <a:gd name="T50" fmla="*/ 87 w 135"/>
                <a:gd name="T51" fmla="*/ 29 h 135"/>
                <a:gd name="T52" fmla="*/ 101 w 135"/>
                <a:gd name="T53" fmla="*/ 35 h 135"/>
                <a:gd name="T54" fmla="*/ 113 w 135"/>
                <a:gd name="T55" fmla="*/ 31 h 135"/>
                <a:gd name="T56" fmla="*/ 105 w 135"/>
                <a:gd name="T57" fmla="*/ 41 h 135"/>
                <a:gd name="T58" fmla="*/ 116 w 135"/>
                <a:gd name="T59" fmla="*/ 38 h 135"/>
                <a:gd name="T60" fmla="*/ 106 w 135"/>
                <a:gd name="T61" fmla="*/ 4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5" h="135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30" y="135"/>
                    <a:pt x="135" y="131"/>
                    <a:pt x="135" y="125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4"/>
                    <a:pt x="130" y="0"/>
                    <a:pt x="125" y="0"/>
                  </a:cubicBezTo>
                  <a:close/>
                  <a:moveTo>
                    <a:pt x="106" y="49"/>
                  </a:moveTo>
                  <a:cubicBezTo>
                    <a:pt x="106" y="49"/>
                    <a:pt x="106" y="50"/>
                    <a:pt x="106" y="51"/>
                  </a:cubicBezTo>
                  <a:cubicBezTo>
                    <a:pt x="106" y="77"/>
                    <a:pt x="87" y="107"/>
                    <a:pt x="50" y="107"/>
                  </a:cubicBezTo>
                  <a:cubicBezTo>
                    <a:pt x="39" y="107"/>
                    <a:pt x="29" y="104"/>
                    <a:pt x="20" y="98"/>
                  </a:cubicBezTo>
                  <a:cubicBezTo>
                    <a:pt x="22" y="98"/>
                    <a:pt x="23" y="98"/>
                    <a:pt x="25" y="98"/>
                  </a:cubicBezTo>
                  <a:cubicBezTo>
                    <a:pt x="34" y="98"/>
                    <a:pt x="43" y="95"/>
                    <a:pt x="49" y="90"/>
                  </a:cubicBezTo>
                  <a:cubicBezTo>
                    <a:pt x="41" y="90"/>
                    <a:pt x="34" y="84"/>
                    <a:pt x="31" y="76"/>
                  </a:cubicBezTo>
                  <a:cubicBezTo>
                    <a:pt x="32" y="77"/>
                    <a:pt x="33" y="77"/>
                    <a:pt x="35" y="77"/>
                  </a:cubicBezTo>
                  <a:cubicBezTo>
                    <a:pt x="36" y="77"/>
                    <a:pt x="38" y="76"/>
                    <a:pt x="40" y="76"/>
                  </a:cubicBezTo>
                  <a:cubicBezTo>
                    <a:pt x="31" y="74"/>
                    <a:pt x="24" y="6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30" y="59"/>
                    <a:pt x="33" y="59"/>
                  </a:cubicBezTo>
                  <a:cubicBezTo>
                    <a:pt x="28" y="55"/>
                    <a:pt x="24" y="49"/>
                    <a:pt x="24" y="43"/>
                  </a:cubicBezTo>
                  <a:cubicBezTo>
                    <a:pt x="24" y="39"/>
                    <a:pt x="25" y="36"/>
                    <a:pt x="27" y="33"/>
                  </a:cubicBezTo>
                  <a:cubicBezTo>
                    <a:pt x="37" y="45"/>
                    <a:pt x="51" y="52"/>
                    <a:pt x="67" y="53"/>
                  </a:cubicBezTo>
                  <a:cubicBezTo>
                    <a:pt x="67" y="52"/>
                    <a:pt x="67" y="50"/>
                    <a:pt x="67" y="49"/>
                  </a:cubicBezTo>
                  <a:cubicBezTo>
                    <a:pt x="67" y="38"/>
                    <a:pt x="76" y="29"/>
                    <a:pt x="87" y="29"/>
                  </a:cubicBezTo>
                  <a:cubicBezTo>
                    <a:pt x="92" y="29"/>
                    <a:pt x="97" y="32"/>
                    <a:pt x="101" y="35"/>
                  </a:cubicBezTo>
                  <a:cubicBezTo>
                    <a:pt x="105" y="34"/>
                    <a:pt x="110" y="33"/>
                    <a:pt x="113" y="31"/>
                  </a:cubicBezTo>
                  <a:cubicBezTo>
                    <a:pt x="112" y="35"/>
                    <a:pt x="109" y="39"/>
                    <a:pt x="105" y="41"/>
                  </a:cubicBezTo>
                  <a:cubicBezTo>
                    <a:pt x="109" y="41"/>
                    <a:pt x="113" y="40"/>
                    <a:pt x="116" y="38"/>
                  </a:cubicBezTo>
                  <a:cubicBezTo>
                    <a:pt x="113" y="42"/>
                    <a:pt x="110" y="46"/>
                    <a:pt x="106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>
              <a:hlinkClick r:id="rId4"/>
              <a:extLst>
                <a:ext uri="{FF2B5EF4-FFF2-40B4-BE49-F238E27FC236}">
                  <a16:creationId xmlns:a16="http://schemas.microsoft.com/office/drawing/2014/main" id="{516D7980-5DB4-4AFE-9850-01A7684FF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8665" y="3292235"/>
              <a:ext cx="303212" cy="304800"/>
            </a:xfrm>
            <a:custGeom>
              <a:avLst/>
              <a:gdLst>
                <a:gd name="T0" fmla="*/ 125 w 135"/>
                <a:gd name="T1" fmla="*/ 0 h 135"/>
                <a:gd name="T2" fmla="*/ 10 w 135"/>
                <a:gd name="T3" fmla="*/ 0 h 135"/>
                <a:gd name="T4" fmla="*/ 0 w 135"/>
                <a:gd name="T5" fmla="*/ 10 h 135"/>
                <a:gd name="T6" fmla="*/ 0 w 135"/>
                <a:gd name="T7" fmla="*/ 125 h 135"/>
                <a:gd name="T8" fmla="*/ 10 w 135"/>
                <a:gd name="T9" fmla="*/ 135 h 135"/>
                <a:gd name="T10" fmla="*/ 125 w 135"/>
                <a:gd name="T11" fmla="*/ 135 h 135"/>
                <a:gd name="T12" fmla="*/ 135 w 135"/>
                <a:gd name="T13" fmla="*/ 125 h 135"/>
                <a:gd name="T14" fmla="*/ 135 w 135"/>
                <a:gd name="T15" fmla="*/ 10 h 135"/>
                <a:gd name="T16" fmla="*/ 125 w 135"/>
                <a:gd name="T17" fmla="*/ 0 h 135"/>
                <a:gd name="T18" fmla="*/ 40 w 135"/>
                <a:gd name="T19" fmla="*/ 115 h 135"/>
                <a:gd name="T20" fmla="*/ 20 w 135"/>
                <a:gd name="T21" fmla="*/ 115 h 135"/>
                <a:gd name="T22" fmla="*/ 20 w 135"/>
                <a:gd name="T23" fmla="*/ 51 h 135"/>
                <a:gd name="T24" fmla="*/ 40 w 135"/>
                <a:gd name="T25" fmla="*/ 51 h 135"/>
                <a:gd name="T26" fmla="*/ 40 w 135"/>
                <a:gd name="T27" fmla="*/ 115 h 135"/>
                <a:gd name="T28" fmla="*/ 30 w 135"/>
                <a:gd name="T29" fmla="*/ 42 h 135"/>
                <a:gd name="T30" fmla="*/ 18 w 135"/>
                <a:gd name="T31" fmla="*/ 30 h 135"/>
                <a:gd name="T32" fmla="*/ 30 w 135"/>
                <a:gd name="T33" fmla="*/ 19 h 135"/>
                <a:gd name="T34" fmla="*/ 42 w 135"/>
                <a:gd name="T35" fmla="*/ 30 h 135"/>
                <a:gd name="T36" fmla="*/ 30 w 135"/>
                <a:gd name="T37" fmla="*/ 42 h 135"/>
                <a:gd name="T38" fmla="*/ 115 w 135"/>
                <a:gd name="T39" fmla="*/ 115 h 135"/>
                <a:gd name="T40" fmla="*/ 95 w 135"/>
                <a:gd name="T41" fmla="*/ 115 h 135"/>
                <a:gd name="T42" fmla="*/ 95 w 135"/>
                <a:gd name="T43" fmla="*/ 84 h 135"/>
                <a:gd name="T44" fmla="*/ 85 w 135"/>
                <a:gd name="T45" fmla="*/ 67 h 135"/>
                <a:gd name="T46" fmla="*/ 73 w 135"/>
                <a:gd name="T47" fmla="*/ 83 h 135"/>
                <a:gd name="T48" fmla="*/ 73 w 135"/>
                <a:gd name="T49" fmla="*/ 115 h 135"/>
                <a:gd name="T50" fmla="*/ 53 w 135"/>
                <a:gd name="T51" fmla="*/ 115 h 135"/>
                <a:gd name="T52" fmla="*/ 53 w 135"/>
                <a:gd name="T53" fmla="*/ 51 h 135"/>
                <a:gd name="T54" fmla="*/ 72 w 135"/>
                <a:gd name="T55" fmla="*/ 51 h 135"/>
                <a:gd name="T56" fmla="*/ 72 w 135"/>
                <a:gd name="T57" fmla="*/ 60 h 135"/>
                <a:gd name="T58" fmla="*/ 72 w 135"/>
                <a:gd name="T59" fmla="*/ 60 h 135"/>
                <a:gd name="T60" fmla="*/ 91 w 135"/>
                <a:gd name="T61" fmla="*/ 49 h 135"/>
                <a:gd name="T62" fmla="*/ 115 w 135"/>
                <a:gd name="T63" fmla="*/ 80 h 135"/>
                <a:gd name="T64" fmla="*/ 115 w 135"/>
                <a:gd name="T65" fmla="*/ 1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5" h="135">
                  <a:moveTo>
                    <a:pt x="12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31"/>
                    <a:pt x="4" y="135"/>
                    <a:pt x="10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30" y="135"/>
                    <a:pt x="135" y="131"/>
                    <a:pt x="135" y="125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4"/>
                    <a:pt x="130" y="0"/>
                    <a:pt x="125" y="0"/>
                  </a:cubicBezTo>
                  <a:close/>
                  <a:moveTo>
                    <a:pt x="40" y="115"/>
                  </a:moveTo>
                  <a:cubicBezTo>
                    <a:pt x="20" y="115"/>
                    <a:pt x="20" y="115"/>
                    <a:pt x="20" y="11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40" y="51"/>
                    <a:pt x="40" y="51"/>
                    <a:pt x="40" y="51"/>
                  </a:cubicBezTo>
                  <a:lnTo>
                    <a:pt x="40" y="115"/>
                  </a:lnTo>
                  <a:close/>
                  <a:moveTo>
                    <a:pt x="30" y="42"/>
                  </a:moveTo>
                  <a:cubicBezTo>
                    <a:pt x="24" y="42"/>
                    <a:pt x="18" y="37"/>
                    <a:pt x="18" y="30"/>
                  </a:cubicBezTo>
                  <a:cubicBezTo>
                    <a:pt x="18" y="24"/>
                    <a:pt x="24" y="19"/>
                    <a:pt x="30" y="19"/>
                  </a:cubicBezTo>
                  <a:cubicBezTo>
                    <a:pt x="36" y="19"/>
                    <a:pt x="42" y="24"/>
                    <a:pt x="42" y="30"/>
                  </a:cubicBezTo>
                  <a:cubicBezTo>
                    <a:pt x="42" y="37"/>
                    <a:pt x="36" y="42"/>
                    <a:pt x="30" y="42"/>
                  </a:cubicBezTo>
                  <a:close/>
                  <a:moveTo>
                    <a:pt x="115" y="115"/>
                  </a:moveTo>
                  <a:cubicBezTo>
                    <a:pt x="95" y="115"/>
                    <a:pt x="95" y="115"/>
                    <a:pt x="95" y="115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5" y="76"/>
                    <a:pt x="95" y="67"/>
                    <a:pt x="85" y="67"/>
                  </a:cubicBezTo>
                  <a:cubicBezTo>
                    <a:pt x="74" y="67"/>
                    <a:pt x="73" y="75"/>
                    <a:pt x="73" y="83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5" y="54"/>
                    <a:pt x="81" y="49"/>
                    <a:pt x="91" y="49"/>
                  </a:cubicBezTo>
                  <a:cubicBezTo>
                    <a:pt x="111" y="49"/>
                    <a:pt x="115" y="62"/>
                    <a:pt x="115" y="80"/>
                  </a:cubicBezTo>
                  <a:lnTo>
                    <a:pt x="115" y="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ounded Rectangle 10">
              <a:extLst>
                <a:ext uri="{FF2B5EF4-FFF2-40B4-BE49-F238E27FC236}">
                  <a16:creationId xmlns:a16="http://schemas.microsoft.com/office/drawing/2014/main" id="{62D43F4A-40D3-4CA2-934F-07263B3DFE3E}"/>
                </a:ext>
              </a:extLst>
            </p:cNvPr>
            <p:cNvSpPr/>
            <p:nvPr/>
          </p:nvSpPr>
          <p:spPr>
            <a:xfrm>
              <a:off x="1020252" y="3289853"/>
              <a:ext cx="304800" cy="304800"/>
            </a:xfrm>
            <a:prstGeom prst="roundRect">
              <a:avLst>
                <a:gd name="adj" fmla="val 963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hlinkClick r:id="rId5"/>
              <a:extLst>
                <a:ext uri="{FF2B5EF4-FFF2-40B4-BE49-F238E27FC236}">
                  <a16:creationId xmlns:a16="http://schemas.microsoft.com/office/drawing/2014/main" id="{08171F18-DA93-4E59-8C34-37E1F7A69C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17996" y="3298060"/>
              <a:ext cx="301752" cy="304800"/>
            </a:xfrm>
            <a:custGeom>
              <a:avLst/>
              <a:gdLst>
                <a:gd name="T0" fmla="*/ 94 w 94"/>
                <a:gd name="T1" fmla="*/ 87 h 94"/>
                <a:gd name="T2" fmla="*/ 94 w 94"/>
                <a:gd name="T3" fmla="*/ 7 h 94"/>
                <a:gd name="T4" fmla="*/ 87 w 94"/>
                <a:gd name="T5" fmla="*/ 0 h 94"/>
                <a:gd name="T6" fmla="*/ 7 w 94"/>
                <a:gd name="T7" fmla="*/ 0 h 94"/>
                <a:gd name="T8" fmla="*/ 0 w 94"/>
                <a:gd name="T9" fmla="*/ 7 h 94"/>
                <a:gd name="T10" fmla="*/ 0 w 94"/>
                <a:gd name="T11" fmla="*/ 87 h 94"/>
                <a:gd name="T12" fmla="*/ 7 w 94"/>
                <a:gd name="T13" fmla="*/ 94 h 94"/>
                <a:gd name="T14" fmla="*/ 87 w 94"/>
                <a:gd name="T15" fmla="*/ 94 h 94"/>
                <a:gd name="T16" fmla="*/ 94 w 94"/>
                <a:gd name="T17" fmla="*/ 87 h 94"/>
                <a:gd name="T18" fmla="*/ 81 w 94"/>
                <a:gd name="T19" fmla="*/ 60 h 94"/>
                <a:gd name="T20" fmla="*/ 60 w 94"/>
                <a:gd name="T21" fmla="*/ 82 h 94"/>
                <a:gd name="T22" fmla="*/ 34 w 94"/>
                <a:gd name="T23" fmla="*/ 82 h 94"/>
                <a:gd name="T24" fmla="*/ 12 w 94"/>
                <a:gd name="T25" fmla="*/ 60 h 94"/>
                <a:gd name="T26" fmla="*/ 12 w 94"/>
                <a:gd name="T27" fmla="*/ 34 h 94"/>
                <a:gd name="T28" fmla="*/ 34 w 94"/>
                <a:gd name="T29" fmla="*/ 13 h 94"/>
                <a:gd name="T30" fmla="*/ 60 w 94"/>
                <a:gd name="T31" fmla="*/ 13 h 94"/>
                <a:gd name="T32" fmla="*/ 81 w 94"/>
                <a:gd name="T33" fmla="*/ 34 h 94"/>
                <a:gd name="T34" fmla="*/ 81 w 94"/>
                <a:gd name="T35" fmla="*/ 60 h 94"/>
                <a:gd name="T36" fmla="*/ 74 w 94"/>
                <a:gd name="T37" fmla="*/ 60 h 94"/>
                <a:gd name="T38" fmla="*/ 74 w 94"/>
                <a:gd name="T39" fmla="*/ 34 h 94"/>
                <a:gd name="T40" fmla="*/ 60 w 94"/>
                <a:gd name="T41" fmla="*/ 19 h 94"/>
                <a:gd name="T42" fmla="*/ 34 w 94"/>
                <a:gd name="T43" fmla="*/ 19 h 94"/>
                <a:gd name="T44" fmla="*/ 19 w 94"/>
                <a:gd name="T45" fmla="*/ 34 h 94"/>
                <a:gd name="T46" fmla="*/ 19 w 94"/>
                <a:gd name="T47" fmla="*/ 60 h 94"/>
                <a:gd name="T48" fmla="*/ 34 w 94"/>
                <a:gd name="T49" fmla="*/ 75 h 94"/>
                <a:gd name="T50" fmla="*/ 60 w 94"/>
                <a:gd name="T51" fmla="*/ 75 h 94"/>
                <a:gd name="T52" fmla="*/ 74 w 94"/>
                <a:gd name="T53" fmla="*/ 60 h 94"/>
                <a:gd name="T54" fmla="*/ 64 w 94"/>
                <a:gd name="T55" fmla="*/ 47 h 94"/>
                <a:gd name="T56" fmla="*/ 47 w 94"/>
                <a:gd name="T57" fmla="*/ 65 h 94"/>
                <a:gd name="T58" fmla="*/ 29 w 94"/>
                <a:gd name="T59" fmla="*/ 47 h 94"/>
                <a:gd name="T60" fmla="*/ 47 w 94"/>
                <a:gd name="T61" fmla="*/ 29 h 94"/>
                <a:gd name="T62" fmla="*/ 64 w 94"/>
                <a:gd name="T63" fmla="*/ 47 h 94"/>
                <a:gd name="T64" fmla="*/ 69 w 94"/>
                <a:gd name="T65" fmla="*/ 30 h 94"/>
                <a:gd name="T66" fmla="*/ 65 w 94"/>
                <a:gd name="T67" fmla="*/ 35 h 94"/>
                <a:gd name="T68" fmla="*/ 60 w 94"/>
                <a:gd name="T69" fmla="*/ 30 h 94"/>
                <a:gd name="T70" fmla="*/ 65 w 94"/>
                <a:gd name="T71" fmla="*/ 25 h 94"/>
                <a:gd name="T72" fmla="*/ 69 w 94"/>
                <a:gd name="T73" fmla="*/ 30 h 94"/>
                <a:gd name="T74" fmla="*/ 57 w 94"/>
                <a:gd name="T75" fmla="*/ 47 h 94"/>
                <a:gd name="T76" fmla="*/ 47 w 94"/>
                <a:gd name="T77" fmla="*/ 36 h 94"/>
                <a:gd name="T78" fmla="*/ 36 w 94"/>
                <a:gd name="T79" fmla="*/ 47 h 94"/>
                <a:gd name="T80" fmla="*/ 47 w 94"/>
                <a:gd name="T81" fmla="*/ 58 h 94"/>
                <a:gd name="T82" fmla="*/ 57 w 94"/>
                <a:gd name="T8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94">
                  <a:moveTo>
                    <a:pt x="94" y="87"/>
                  </a:moveTo>
                  <a:cubicBezTo>
                    <a:pt x="94" y="7"/>
                    <a:pt x="94" y="7"/>
                    <a:pt x="94" y="7"/>
                  </a:cubicBezTo>
                  <a:cubicBezTo>
                    <a:pt x="94" y="3"/>
                    <a:pt x="91" y="0"/>
                    <a:pt x="8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1"/>
                    <a:pt x="3" y="94"/>
                    <a:pt x="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91" y="94"/>
                    <a:pt x="94" y="91"/>
                    <a:pt x="94" y="87"/>
                  </a:cubicBezTo>
                  <a:moveTo>
                    <a:pt x="81" y="60"/>
                  </a:moveTo>
                  <a:cubicBezTo>
                    <a:pt x="81" y="72"/>
                    <a:pt x="71" y="82"/>
                    <a:pt x="60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2" y="82"/>
                    <a:pt x="12" y="72"/>
                    <a:pt x="12" y="60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22"/>
                    <a:pt x="22" y="13"/>
                    <a:pt x="34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71" y="13"/>
                    <a:pt x="81" y="22"/>
                    <a:pt x="81" y="34"/>
                  </a:cubicBezTo>
                  <a:lnTo>
                    <a:pt x="81" y="60"/>
                  </a:lnTo>
                  <a:close/>
                  <a:moveTo>
                    <a:pt x="74" y="60"/>
                  </a:moveTo>
                  <a:cubicBezTo>
                    <a:pt x="74" y="34"/>
                    <a:pt x="74" y="34"/>
                    <a:pt x="74" y="34"/>
                  </a:cubicBezTo>
                  <a:cubicBezTo>
                    <a:pt x="74" y="26"/>
                    <a:pt x="68" y="19"/>
                    <a:pt x="60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5" y="19"/>
                    <a:pt x="19" y="26"/>
                    <a:pt x="19" y="34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8"/>
                    <a:pt x="25" y="75"/>
                    <a:pt x="34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8" y="75"/>
                    <a:pt x="74" y="68"/>
                    <a:pt x="74" y="60"/>
                  </a:cubicBezTo>
                  <a:moveTo>
                    <a:pt x="64" y="47"/>
                  </a:moveTo>
                  <a:cubicBezTo>
                    <a:pt x="64" y="57"/>
                    <a:pt x="56" y="65"/>
                    <a:pt x="47" y="65"/>
                  </a:cubicBezTo>
                  <a:cubicBezTo>
                    <a:pt x="37" y="65"/>
                    <a:pt x="29" y="57"/>
                    <a:pt x="29" y="47"/>
                  </a:cubicBezTo>
                  <a:cubicBezTo>
                    <a:pt x="29" y="37"/>
                    <a:pt x="37" y="29"/>
                    <a:pt x="47" y="29"/>
                  </a:cubicBezTo>
                  <a:cubicBezTo>
                    <a:pt x="56" y="29"/>
                    <a:pt x="64" y="37"/>
                    <a:pt x="64" y="47"/>
                  </a:cubicBezTo>
                  <a:moveTo>
                    <a:pt x="69" y="30"/>
                  </a:moveTo>
                  <a:cubicBezTo>
                    <a:pt x="69" y="32"/>
                    <a:pt x="67" y="35"/>
                    <a:pt x="65" y="35"/>
                  </a:cubicBezTo>
                  <a:cubicBezTo>
                    <a:pt x="62" y="35"/>
                    <a:pt x="60" y="32"/>
                    <a:pt x="60" y="30"/>
                  </a:cubicBezTo>
                  <a:cubicBezTo>
                    <a:pt x="60" y="27"/>
                    <a:pt x="62" y="25"/>
                    <a:pt x="65" y="25"/>
                  </a:cubicBezTo>
                  <a:cubicBezTo>
                    <a:pt x="67" y="25"/>
                    <a:pt x="69" y="27"/>
                    <a:pt x="69" y="30"/>
                  </a:cubicBezTo>
                  <a:moveTo>
                    <a:pt x="57" y="47"/>
                  </a:moveTo>
                  <a:cubicBezTo>
                    <a:pt x="57" y="41"/>
                    <a:pt x="53" y="36"/>
                    <a:pt x="47" y="36"/>
                  </a:cubicBezTo>
                  <a:cubicBezTo>
                    <a:pt x="41" y="36"/>
                    <a:pt x="36" y="41"/>
                    <a:pt x="36" y="47"/>
                  </a:cubicBezTo>
                  <a:cubicBezTo>
                    <a:pt x="36" y="53"/>
                    <a:pt x="41" y="58"/>
                    <a:pt x="47" y="58"/>
                  </a:cubicBezTo>
                  <a:cubicBezTo>
                    <a:pt x="53" y="58"/>
                    <a:pt x="57" y="53"/>
                    <a:pt x="57" y="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35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5363" y="1330126"/>
            <a:ext cx="10198237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FC99C-7410-4D22-BA8D-48877FC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73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5362" y="1330325"/>
            <a:ext cx="10200683" cy="454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6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4" y="6266997"/>
            <a:ext cx="655345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2022 KPMG LLP, an Ontario limited liability partnership and a member firm of the KPMG global organization of independent member firms affiliated with KPMG International Limited, a private English company limited by guarantee. All rights reserved. The KPMG name and logo are trademarks used under license by the independent member firms of the KPMG global organization.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24B3B3-3138-44BB-8DDD-6BDCEF24DEDC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6" r:id="rId2"/>
    <p:sldLayoutId id="2147483745" r:id="rId3"/>
    <p:sldLayoutId id="2147483917" r:id="rId4"/>
    <p:sldLayoutId id="2147483918" r:id="rId5"/>
    <p:sldLayoutId id="2147483849" r:id="rId6"/>
    <p:sldLayoutId id="2147483879" r:id="rId7"/>
    <p:sldLayoutId id="2147483891" r:id="rId8"/>
    <p:sldLayoutId id="2147483892" r:id="rId9"/>
    <p:sldLayoutId id="2147483893" r:id="rId10"/>
    <p:sldLayoutId id="2147483898" r:id="rId11"/>
    <p:sldLayoutId id="2147483904" r:id="rId12"/>
    <p:sldLayoutId id="2147483919" r:id="rId13"/>
    <p:sldLayoutId id="2147483920" r:id="rId14"/>
    <p:sldLayoutId id="2147483921" r:id="rId15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-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6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02" userDrawn="1">
          <p15:clr>
            <a:srgbClr val="F26B43"/>
          </p15:clr>
        </p15:guide>
        <p15:guide id="2" pos="627" userDrawn="1">
          <p15:clr>
            <a:srgbClr val="F26B43"/>
          </p15:clr>
        </p15:guide>
        <p15:guide id="3" pos="7055" userDrawn="1">
          <p15:clr>
            <a:srgbClr val="F26B43"/>
          </p15:clr>
        </p15:guide>
        <p15:guide id="4" orient="horz" pos="838" userDrawn="1">
          <p15:clr>
            <a:srgbClr val="F26B43"/>
          </p15:clr>
        </p15:guide>
        <p15:guide id="5" orient="horz" pos="612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3795" y="2230916"/>
            <a:ext cx="5928783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1" i="0">
                <a:solidFill>
                  <a:srgbClr val="FDFDF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524464" y="6598666"/>
            <a:ext cx="1266189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8467">
              <a:lnSpc>
                <a:spcPts val="1217"/>
              </a:lnSpc>
            </a:pPr>
            <a:r>
              <a:rPr lang="en-US" spc="53"/>
              <a:t>EDGE</a:t>
            </a:r>
            <a:r>
              <a:rPr lang="en-US" spc="57"/>
              <a:t> </a:t>
            </a:r>
            <a:r>
              <a:rPr lang="en-US" spc="107"/>
              <a:t>Consulting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232051" y="6546436"/>
            <a:ext cx="3459251" cy="1743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3" b="0" i="0">
                <a:solidFill>
                  <a:srgbClr val="737373"/>
                </a:solidFill>
                <a:latin typeface="Verdana"/>
                <a:cs typeface="Verdana"/>
              </a:defRPr>
            </a:lvl1pPr>
          </a:lstStyle>
          <a:p>
            <a:pPr marL="173152">
              <a:spcBef>
                <a:spcPts val="143"/>
              </a:spcBef>
            </a:pPr>
            <a:r>
              <a:rPr lang="en-US" spc="-87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r>
              <a:rPr lang="en-US" spc="-97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20"/>
              <a:t>Solution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0">
                <a:solidFill>
                  <a:srgbClr val="000000"/>
                </a:solidFill>
              </a:rPr>
              <a:t> </a:t>
            </a:r>
            <a:r>
              <a:rPr lang="en-US" spc="-20"/>
              <a:t>Financials</a:t>
            </a:r>
            <a:r>
              <a:rPr lang="en-US" spc="-103"/>
              <a:t> </a:t>
            </a:r>
            <a:r>
              <a:rPr lang="en-US" spc="-187">
                <a:solidFill>
                  <a:srgbClr val="000000"/>
                </a:solidFill>
              </a:rPr>
              <a:t>|</a:t>
            </a:r>
            <a:r>
              <a:rPr lang="en-US" spc="-103">
                <a:solidFill>
                  <a:srgbClr val="000000"/>
                </a:solidFill>
              </a:rPr>
              <a:t> </a:t>
            </a:r>
            <a:r>
              <a:rPr lang="en-US" spc="-13"/>
              <a:t>Implementation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5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ba.ca/article/bank-branches-in-canada" TargetMode="External"/><Relationship Id="rId7" Type="http://schemas.openxmlformats.org/officeDocument/2006/relationships/hyperlink" Target="https://assets.kpmg.com/content/dam/kpmg/ca/pdf/2024/06/ca-banking-on-branches-en.pdf?utm_source=chatgpt.com" TargetMode="External"/><Relationship Id="rId2" Type="http://schemas.openxmlformats.org/officeDocument/2006/relationships/hyperlink" Target="https://www.bankinfosecurity.com/court-unitedhealth-must-answer-for-ai-based-claim-denials-a-27534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azeusconvene.com/articles/digital-transformation-in-banking" TargetMode="External"/><Relationship Id="rId5" Type="http://schemas.openxmlformats.org/officeDocument/2006/relationships/hyperlink" Target="https://www.finances.gouv.qc.ca/Budget_and_update/maj/documents/AUTEN_updateNov2024.pdf" TargetMode="External"/><Relationship Id="rId4" Type="http://schemas.openxmlformats.org/officeDocument/2006/relationships/hyperlink" Target="https://www.ibisworld.com/ca/industry/quebec/commercial-banking/17348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E1EB-7857-4CB0-8CEC-EFAD9256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477" y="1456388"/>
            <a:ext cx="4858171" cy="3427743"/>
          </a:xfrm>
        </p:spPr>
        <p:txBody>
          <a:bodyPr/>
          <a:lstStyle/>
          <a:p>
            <a:r>
              <a:rPr lang="en-US" sz="8000"/>
              <a:t>New </a:t>
            </a:r>
            <a:r>
              <a:rPr lang="en-US" sz="8000" err="1"/>
              <a:t>AiGe</a:t>
            </a:r>
            <a:r>
              <a:rPr lang="en-US" sz="8000"/>
              <a:t> Banking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264FA-8C98-46C6-8A46-A611BC8E46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7" y="5633883"/>
            <a:ext cx="6402539" cy="262695"/>
          </a:xfrm>
        </p:spPr>
        <p:txBody>
          <a:bodyPr/>
          <a:lstStyle/>
          <a:p>
            <a:r>
              <a:rPr lang="en-CA"/>
              <a:t>Abboud </a:t>
            </a:r>
            <a:r>
              <a:rPr lang="en-CA" err="1"/>
              <a:t>Beroual</a:t>
            </a:r>
            <a:r>
              <a:rPr lang="en-CA"/>
              <a:t>, Minh Thuan Huynh,</a:t>
            </a:r>
          </a:p>
          <a:p>
            <a:r>
              <a:rPr lang="en-CA" err="1"/>
              <a:t>Kaïna</a:t>
            </a:r>
            <a:r>
              <a:rPr lang="en-CA"/>
              <a:t> </a:t>
            </a:r>
            <a:r>
              <a:rPr lang="en-CA" err="1"/>
              <a:t>Benhammou</a:t>
            </a:r>
            <a:r>
              <a:rPr lang="en-CA"/>
              <a:t>, Ahmad Saad </a:t>
            </a:r>
            <a:endParaRPr lang="en-CA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763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AF891-8716-9B46-E1E9-3D9C4BA7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EFC8-1230-FBFF-F249-833E52AE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2. Market Growth 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26" name="Text Placeholder 94">
            <a:extLst>
              <a:ext uri="{FF2B5EF4-FFF2-40B4-BE49-F238E27FC236}">
                <a16:creationId xmlns:a16="http://schemas.microsoft.com/office/drawing/2014/main" id="{8C9567D3-3A10-252F-7AB4-3E1D4AFADA1A}"/>
              </a:ext>
            </a:extLst>
          </p:cNvPr>
          <p:cNvSpPr txBox="1">
            <a:spLocks/>
          </p:cNvSpPr>
          <p:nvPr/>
        </p:nvSpPr>
        <p:spPr>
          <a:xfrm>
            <a:off x="1736848" y="4149482"/>
            <a:ext cx="4051478" cy="1507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3"/>
                </a:solidFill>
              </a:rPr>
              <a:t>AI Integration</a:t>
            </a:r>
            <a:endParaRPr lang="en-US" sz="1800"/>
          </a:p>
          <a:p>
            <a:pPr marL="171450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Personalized recommendations for loans, investments, and savings.</a:t>
            </a:r>
            <a:endParaRPr lang="en-GB" sz="1800">
              <a:cs typeface="Arial"/>
            </a:endParaRPr>
          </a:p>
        </p:txBody>
      </p:sp>
      <p:sp>
        <p:nvSpPr>
          <p:cNvPr id="27" name="Text Placeholder 94">
            <a:extLst>
              <a:ext uri="{FF2B5EF4-FFF2-40B4-BE49-F238E27FC236}">
                <a16:creationId xmlns:a16="http://schemas.microsoft.com/office/drawing/2014/main" id="{0049C4A1-5F68-3EC8-DAB8-85BD43A66451}"/>
              </a:ext>
            </a:extLst>
          </p:cNvPr>
          <p:cNvSpPr txBox="1">
            <a:spLocks/>
          </p:cNvSpPr>
          <p:nvPr/>
        </p:nvSpPr>
        <p:spPr>
          <a:xfrm>
            <a:off x="6620274" y="4116112"/>
            <a:ext cx="3905704" cy="15335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1"/>
                </a:solidFill>
              </a:rPr>
              <a:t>Risks</a:t>
            </a:r>
          </a:p>
          <a:p>
            <a:pPr marL="171450" indent="-171450">
              <a:buFont typeface="Arial"/>
              <a:buChar char="•"/>
            </a:pPr>
            <a:r>
              <a:rPr lang="en-GB" sz="1100">
                <a:solidFill>
                  <a:srgbClr val="000000"/>
                </a:solidFill>
              </a:rPr>
              <a:t>Bias in AI algorithms, potentially affecting fairness in decision-making.</a:t>
            </a:r>
            <a:endParaRPr lang="en-GB" sz="11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 sz="1100">
                <a:solidFill>
                  <a:srgbClr val="000000"/>
                </a:solidFill>
              </a:rPr>
              <a:t>Consumer privacy concerns related to data collection and usage.</a:t>
            </a:r>
            <a:endParaRPr lang="en-GB" sz="1100">
              <a:cs typeface="Arial"/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100" b="1">
                <a:solidFill>
                  <a:srgbClr val="000000"/>
                </a:solidFill>
              </a:rPr>
              <a:t>Transparency issues</a:t>
            </a:r>
            <a:r>
              <a:rPr lang="en-GB" sz="1100">
                <a:solidFill>
                  <a:srgbClr val="000000"/>
                </a:solidFill>
              </a:rPr>
              <a:t>: Need to ensure clarity on how AI-driven recommendations are made</a:t>
            </a:r>
            <a:r>
              <a:rPr lang="en-GB" sz="1100"/>
              <a:t>. </a:t>
            </a:r>
            <a:endParaRPr lang="en-GB" sz="1100">
              <a:cs typeface="Arial"/>
            </a:endParaRPr>
          </a:p>
        </p:txBody>
      </p:sp>
      <p:sp>
        <p:nvSpPr>
          <p:cNvPr id="28" name="Text Placeholder 94">
            <a:extLst>
              <a:ext uri="{FF2B5EF4-FFF2-40B4-BE49-F238E27FC236}">
                <a16:creationId xmlns:a16="http://schemas.microsoft.com/office/drawing/2014/main" id="{37292944-3DE0-12F1-78BD-9A5E550B52D9}"/>
              </a:ext>
            </a:extLst>
          </p:cNvPr>
          <p:cNvSpPr txBox="1">
            <a:spLocks/>
          </p:cNvSpPr>
          <p:nvPr/>
        </p:nvSpPr>
        <p:spPr>
          <a:xfrm>
            <a:off x="1737636" y="2035760"/>
            <a:ext cx="4190626" cy="1507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5"/>
                </a:solidFill>
              </a:rPr>
              <a:t>Objectives</a:t>
            </a:r>
            <a:endParaRPr lang="en-US" sz="1800">
              <a:solidFill>
                <a:schemeClr val="accent5"/>
              </a:solidFill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Differentiate </a:t>
            </a:r>
            <a:r>
              <a:rPr lang="en-GB" sz="1400" b="1">
                <a:solidFill>
                  <a:srgbClr val="000000"/>
                </a:solidFill>
              </a:rPr>
              <a:t>Sentinel</a:t>
            </a:r>
            <a:r>
              <a:rPr lang="en-GB" sz="1400">
                <a:solidFill>
                  <a:srgbClr val="000000"/>
                </a:solidFill>
              </a:rPr>
              <a:t> by offering </a:t>
            </a:r>
            <a:r>
              <a:rPr lang="en-GB" sz="1400" b="1">
                <a:solidFill>
                  <a:srgbClr val="000000"/>
                </a:solidFill>
              </a:rPr>
              <a:t>innovative, personalized financial services</a:t>
            </a:r>
            <a:r>
              <a:rPr lang="en-GB" sz="1400">
                <a:solidFill>
                  <a:srgbClr val="000000"/>
                </a:solidFill>
              </a:rPr>
              <a:t> tailored to customer needs.</a:t>
            </a:r>
            <a:endParaRPr lang="en-GB" sz="1800">
              <a:cs typeface="Arial"/>
            </a:endParaRPr>
          </a:p>
        </p:txBody>
      </p:sp>
      <p:sp>
        <p:nvSpPr>
          <p:cNvPr id="29" name="Text Placeholder 94">
            <a:extLst>
              <a:ext uri="{FF2B5EF4-FFF2-40B4-BE49-F238E27FC236}">
                <a16:creationId xmlns:a16="http://schemas.microsoft.com/office/drawing/2014/main" id="{91B26A71-4FE7-B054-4043-616FA293EA7E}"/>
              </a:ext>
            </a:extLst>
          </p:cNvPr>
          <p:cNvSpPr txBox="1">
            <a:spLocks/>
          </p:cNvSpPr>
          <p:nvPr/>
        </p:nvSpPr>
        <p:spPr>
          <a:xfrm>
            <a:off x="6614436" y="2002390"/>
            <a:ext cx="3932209" cy="15335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4"/>
                </a:solidFill>
              </a:rPr>
              <a:t>Benefits</a:t>
            </a:r>
          </a:p>
          <a:p>
            <a:pPr marL="171450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Appeals to tech-savvy, younger customers seeking customized experiences.</a:t>
            </a:r>
            <a:endParaRPr lang="en-GB" sz="1800">
              <a:cs typeface="Arial"/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400" b="1">
                <a:solidFill>
                  <a:srgbClr val="000000"/>
                </a:solidFill>
              </a:rPr>
              <a:t>Differentiates Sentinel</a:t>
            </a:r>
            <a:r>
              <a:rPr lang="en-GB" sz="1400">
                <a:solidFill>
                  <a:srgbClr val="000000"/>
                </a:solidFill>
              </a:rPr>
              <a:t> from competitors by providing more relevant and engaging financial services.</a:t>
            </a:r>
            <a:endParaRPr lang="en-GB" sz="1800">
              <a:cs typeface="Arial"/>
            </a:endParaRPr>
          </a:p>
        </p:txBody>
      </p:sp>
      <p:grpSp>
        <p:nvGrpSpPr>
          <p:cNvPr id="51" name="Group 22">
            <a:extLst>
              <a:ext uri="{FF2B5EF4-FFF2-40B4-BE49-F238E27FC236}">
                <a16:creationId xmlns:a16="http://schemas.microsoft.com/office/drawing/2014/main" id="{E80CC2A1-C57C-D3B8-3A56-B1BE733E06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5387" y="4022398"/>
            <a:ext cx="499846" cy="420010"/>
            <a:chOff x="4092" y="3320"/>
            <a:chExt cx="432" cy="363"/>
          </a:xfrm>
          <a:solidFill>
            <a:schemeClr val="accent1"/>
          </a:solidFill>
        </p:grpSpPr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45FFD41D-6966-6EDC-1873-038E6CA4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3365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2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2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2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Line 24">
              <a:extLst>
                <a:ext uri="{FF2B5EF4-FFF2-40B4-BE49-F238E27FC236}">
                  <a16:creationId xmlns:a16="http://schemas.microsoft.com/office/drawing/2014/main" id="{549299D6-B3C6-4942-541F-B3D7BB995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Line 25">
              <a:extLst>
                <a:ext uri="{FF2B5EF4-FFF2-40B4-BE49-F238E27FC236}">
                  <a16:creationId xmlns:a16="http://schemas.microsoft.com/office/drawing/2014/main" id="{A8571C1A-A1D0-4C47-3B1F-6D9671389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Line 26">
              <a:extLst>
                <a:ext uri="{FF2B5EF4-FFF2-40B4-BE49-F238E27FC236}">
                  <a16:creationId xmlns:a16="http://schemas.microsoft.com/office/drawing/2014/main" id="{8A8DC6C7-9580-DFB2-1CF5-55A397032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Line 27">
              <a:extLst>
                <a:ext uri="{FF2B5EF4-FFF2-40B4-BE49-F238E27FC236}">
                  <a16:creationId xmlns:a16="http://schemas.microsoft.com/office/drawing/2014/main" id="{C45BD7FC-6812-6210-B197-35B9FB0FE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184BA841-7DFF-2BBF-4A15-EF5103EB4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3413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3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3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3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Line 29">
              <a:extLst>
                <a:ext uri="{FF2B5EF4-FFF2-40B4-BE49-F238E27FC236}">
                  <a16:creationId xmlns:a16="http://schemas.microsoft.com/office/drawing/2014/main" id="{5BFF18A4-4C8B-ACE2-DE96-CB4EDCC13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Line 30">
              <a:extLst>
                <a:ext uri="{FF2B5EF4-FFF2-40B4-BE49-F238E27FC236}">
                  <a16:creationId xmlns:a16="http://schemas.microsoft.com/office/drawing/2014/main" id="{9349B69A-F812-26B5-FD76-C0F983889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Line 31">
              <a:extLst>
                <a:ext uri="{FF2B5EF4-FFF2-40B4-BE49-F238E27FC236}">
                  <a16:creationId xmlns:a16="http://schemas.microsoft.com/office/drawing/2014/main" id="{4A1A18F7-B061-6607-FD25-768C3365C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53285B67-198B-3E9D-45B7-C721757EA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E0E0A08C-3FBF-6CA0-8DD2-C7B8C2336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" y="3320"/>
              <a:ext cx="290" cy="146"/>
            </a:xfrm>
            <a:custGeom>
              <a:avLst/>
              <a:gdLst>
                <a:gd name="T0" fmla="*/ 117 w 121"/>
                <a:gd name="T1" fmla="*/ 61 h 61"/>
                <a:gd name="T2" fmla="*/ 114 w 121"/>
                <a:gd name="T3" fmla="*/ 58 h 61"/>
                <a:gd name="T4" fmla="*/ 114 w 121"/>
                <a:gd name="T5" fmla="*/ 10 h 61"/>
                <a:gd name="T6" fmla="*/ 110 w 121"/>
                <a:gd name="T7" fmla="*/ 7 h 61"/>
                <a:gd name="T8" fmla="*/ 11 w 121"/>
                <a:gd name="T9" fmla="*/ 7 h 61"/>
                <a:gd name="T10" fmla="*/ 7 w 121"/>
                <a:gd name="T11" fmla="*/ 10 h 61"/>
                <a:gd name="T12" fmla="*/ 7 w 121"/>
                <a:gd name="T13" fmla="*/ 58 h 61"/>
                <a:gd name="T14" fmla="*/ 4 w 121"/>
                <a:gd name="T15" fmla="*/ 61 h 61"/>
                <a:gd name="T16" fmla="*/ 0 w 121"/>
                <a:gd name="T17" fmla="*/ 58 h 61"/>
                <a:gd name="T18" fmla="*/ 0 w 121"/>
                <a:gd name="T19" fmla="*/ 10 h 61"/>
                <a:gd name="T20" fmla="*/ 11 w 121"/>
                <a:gd name="T21" fmla="*/ 0 h 61"/>
                <a:gd name="T22" fmla="*/ 110 w 121"/>
                <a:gd name="T23" fmla="*/ 0 h 61"/>
                <a:gd name="T24" fmla="*/ 121 w 121"/>
                <a:gd name="T25" fmla="*/ 10 h 61"/>
                <a:gd name="T26" fmla="*/ 121 w 121"/>
                <a:gd name="T27" fmla="*/ 58 h 61"/>
                <a:gd name="T28" fmla="*/ 117 w 121"/>
                <a:gd name="T2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61">
                  <a:moveTo>
                    <a:pt x="117" y="61"/>
                  </a:moveTo>
                  <a:cubicBezTo>
                    <a:pt x="115" y="61"/>
                    <a:pt x="114" y="60"/>
                    <a:pt x="114" y="58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2" y="7"/>
                    <a:pt x="1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7" y="8"/>
                    <a:pt x="7" y="10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60"/>
                    <a:pt x="6" y="61"/>
                    <a:pt x="4" y="61"/>
                  </a:cubicBezTo>
                  <a:cubicBezTo>
                    <a:pt x="2" y="61"/>
                    <a:pt x="0" y="60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1" y="4"/>
                    <a:pt x="121" y="10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60"/>
                    <a:pt x="119" y="61"/>
                    <a:pt x="11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63480141-CAB7-332A-5FE6-C563A3410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" y="3368"/>
              <a:ext cx="57" cy="82"/>
            </a:xfrm>
            <a:custGeom>
              <a:avLst/>
              <a:gdLst>
                <a:gd name="T0" fmla="*/ 0 w 24"/>
                <a:gd name="T1" fmla="*/ 16 h 34"/>
                <a:gd name="T2" fmla="*/ 21 w 24"/>
                <a:gd name="T3" fmla="*/ 0 h 34"/>
                <a:gd name="T4" fmla="*/ 24 w 24"/>
                <a:gd name="T5" fmla="*/ 1 h 34"/>
                <a:gd name="T6" fmla="*/ 24 w 24"/>
                <a:gd name="T7" fmla="*/ 33 h 34"/>
                <a:gd name="T8" fmla="*/ 21 w 24"/>
                <a:gd name="T9" fmla="*/ 34 h 34"/>
                <a:gd name="T10" fmla="*/ 0 w 24"/>
                <a:gd name="T11" fmla="*/ 18 h 34"/>
                <a:gd name="T12" fmla="*/ 0 w 24"/>
                <a:gd name="T13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4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4" y="0"/>
                    <a:pt x="24" y="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2" y="34"/>
                    <a:pt x="21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29346CCB-E57F-2839-85DA-BBF9C9F1C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3370"/>
              <a:ext cx="58" cy="80"/>
            </a:xfrm>
            <a:custGeom>
              <a:avLst/>
              <a:gdLst>
                <a:gd name="T0" fmla="*/ 2 w 24"/>
                <a:gd name="T1" fmla="*/ 0 h 33"/>
                <a:gd name="T2" fmla="*/ 23 w 24"/>
                <a:gd name="T3" fmla="*/ 15 h 33"/>
                <a:gd name="T4" fmla="*/ 23 w 24"/>
                <a:gd name="T5" fmla="*/ 17 h 33"/>
                <a:gd name="T6" fmla="*/ 2 w 24"/>
                <a:gd name="T7" fmla="*/ 33 h 33"/>
                <a:gd name="T8" fmla="*/ 0 w 24"/>
                <a:gd name="T9" fmla="*/ 32 h 33"/>
                <a:gd name="T10" fmla="*/ 0 w 24"/>
                <a:gd name="T11" fmla="*/ 2 h 33"/>
                <a:gd name="T12" fmla="*/ 2 w 24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3">
                  <a:moveTo>
                    <a:pt x="2" y="0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4" y="16"/>
                    <a:pt x="24" y="17"/>
                    <a:pt x="23" y="17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4B381821-1D79-808E-7D13-7FCF617D2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" y="3430"/>
              <a:ext cx="140" cy="248"/>
            </a:xfrm>
            <a:custGeom>
              <a:avLst/>
              <a:gdLst>
                <a:gd name="T0" fmla="*/ 0 w 58"/>
                <a:gd name="T1" fmla="*/ 2 h 103"/>
                <a:gd name="T2" fmla="*/ 0 w 58"/>
                <a:gd name="T3" fmla="*/ 101 h 103"/>
                <a:gd name="T4" fmla="*/ 2 w 58"/>
                <a:gd name="T5" fmla="*/ 102 h 103"/>
                <a:gd name="T6" fmla="*/ 58 w 58"/>
                <a:gd name="T7" fmla="*/ 44 h 103"/>
                <a:gd name="T8" fmla="*/ 57 w 58"/>
                <a:gd name="T9" fmla="*/ 42 h 103"/>
                <a:gd name="T10" fmla="*/ 2 w 58"/>
                <a:gd name="T11" fmla="*/ 1 h 103"/>
                <a:gd name="T12" fmla="*/ 0 w 58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03">
                  <a:moveTo>
                    <a:pt x="0" y="2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1" y="103"/>
                    <a:pt x="2" y="102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3"/>
                    <a:pt x="58" y="42"/>
                    <a:pt x="57" y="4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658173AB-DDDB-5526-20A2-B8B4FC7FF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" y="3430"/>
              <a:ext cx="141" cy="248"/>
            </a:xfrm>
            <a:custGeom>
              <a:avLst/>
              <a:gdLst>
                <a:gd name="T0" fmla="*/ 59 w 59"/>
                <a:gd name="T1" fmla="*/ 2 h 103"/>
                <a:gd name="T2" fmla="*/ 59 w 59"/>
                <a:gd name="T3" fmla="*/ 101 h 103"/>
                <a:gd name="T4" fmla="*/ 56 w 59"/>
                <a:gd name="T5" fmla="*/ 102 h 103"/>
                <a:gd name="T6" fmla="*/ 1 w 59"/>
                <a:gd name="T7" fmla="*/ 44 h 103"/>
                <a:gd name="T8" fmla="*/ 1 w 59"/>
                <a:gd name="T9" fmla="*/ 42 h 103"/>
                <a:gd name="T10" fmla="*/ 56 w 59"/>
                <a:gd name="T11" fmla="*/ 1 h 103"/>
                <a:gd name="T12" fmla="*/ 59 w 59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03">
                  <a:moveTo>
                    <a:pt x="59" y="2"/>
                  </a:moveTo>
                  <a:cubicBezTo>
                    <a:pt x="59" y="101"/>
                    <a:pt x="59" y="101"/>
                    <a:pt x="59" y="101"/>
                  </a:cubicBezTo>
                  <a:cubicBezTo>
                    <a:pt x="59" y="102"/>
                    <a:pt x="57" y="103"/>
                    <a:pt x="56" y="10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2"/>
                    <a:pt x="1" y="4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59" y="1"/>
                    <a:pt x="5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Line 38">
              <a:extLst>
                <a:ext uri="{FF2B5EF4-FFF2-40B4-BE49-F238E27FC236}">
                  <a16:creationId xmlns:a16="http://schemas.microsoft.com/office/drawing/2014/main" id="{CFD0700A-E2BB-9B8E-4DED-FC2646BE1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3396708D-DF9F-B255-E637-6F6AD961E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419F4028-971F-5B74-81F7-C744E1ABD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3481"/>
              <a:ext cx="380" cy="202"/>
            </a:xfrm>
            <a:custGeom>
              <a:avLst/>
              <a:gdLst>
                <a:gd name="T0" fmla="*/ 78 w 158"/>
                <a:gd name="T1" fmla="*/ 0 h 84"/>
                <a:gd name="T2" fmla="*/ 0 w 158"/>
                <a:gd name="T3" fmla="*/ 81 h 84"/>
                <a:gd name="T4" fmla="*/ 2 w 158"/>
                <a:gd name="T5" fmla="*/ 84 h 84"/>
                <a:gd name="T6" fmla="*/ 156 w 158"/>
                <a:gd name="T7" fmla="*/ 84 h 84"/>
                <a:gd name="T8" fmla="*/ 158 w 158"/>
                <a:gd name="T9" fmla="*/ 81 h 84"/>
                <a:gd name="T10" fmla="*/ 80 w 158"/>
                <a:gd name="T11" fmla="*/ 0 h 84"/>
                <a:gd name="T12" fmla="*/ 78 w 158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84">
                  <a:moveTo>
                    <a:pt x="78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4"/>
                    <a:pt x="2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8" y="84"/>
                    <a:pt x="158" y="82"/>
                    <a:pt x="158" y="8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1" name="Freeform 5">
            <a:extLst>
              <a:ext uri="{FF2B5EF4-FFF2-40B4-BE49-F238E27FC236}">
                <a16:creationId xmlns:a16="http://schemas.microsoft.com/office/drawing/2014/main" id="{A7960E54-0488-2C5E-C1D2-283DC0E3B92F}"/>
              </a:ext>
            </a:extLst>
          </p:cNvPr>
          <p:cNvSpPr>
            <a:spLocks noEditPoints="1"/>
          </p:cNvSpPr>
          <p:nvPr/>
        </p:nvSpPr>
        <p:spPr bwMode="auto">
          <a:xfrm>
            <a:off x="10703596" y="2040241"/>
            <a:ext cx="532243" cy="5334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2 w 192"/>
              <a:gd name="T11" fmla="*/ 133 h 192"/>
              <a:gd name="T12" fmla="*/ 101 w 192"/>
              <a:gd name="T13" fmla="*/ 142 h 192"/>
              <a:gd name="T14" fmla="*/ 101 w 192"/>
              <a:gd name="T15" fmla="*/ 156 h 192"/>
              <a:gd name="T16" fmla="*/ 96 w 192"/>
              <a:gd name="T17" fmla="*/ 156 h 192"/>
              <a:gd name="T18" fmla="*/ 90 w 192"/>
              <a:gd name="T19" fmla="*/ 156 h 192"/>
              <a:gd name="T20" fmla="*/ 90 w 192"/>
              <a:gd name="T21" fmla="*/ 143 h 192"/>
              <a:gd name="T22" fmla="*/ 62 w 192"/>
              <a:gd name="T23" fmla="*/ 117 h 192"/>
              <a:gd name="T24" fmla="*/ 80 w 192"/>
              <a:gd name="T25" fmla="*/ 112 h 192"/>
              <a:gd name="T26" fmla="*/ 96 w 192"/>
              <a:gd name="T27" fmla="*/ 127 h 192"/>
              <a:gd name="T28" fmla="*/ 96 w 192"/>
              <a:gd name="T29" fmla="*/ 127 h 192"/>
              <a:gd name="T30" fmla="*/ 106 w 192"/>
              <a:gd name="T31" fmla="*/ 124 h 192"/>
              <a:gd name="T32" fmla="*/ 109 w 192"/>
              <a:gd name="T33" fmla="*/ 116 h 192"/>
              <a:gd name="T34" fmla="*/ 106 w 192"/>
              <a:gd name="T35" fmla="*/ 109 h 192"/>
              <a:gd name="T36" fmla="*/ 96 w 192"/>
              <a:gd name="T37" fmla="*/ 104 h 192"/>
              <a:gd name="T38" fmla="*/ 92 w 192"/>
              <a:gd name="T39" fmla="*/ 103 h 192"/>
              <a:gd name="T40" fmla="*/ 77 w 192"/>
              <a:gd name="T41" fmla="*/ 96 h 192"/>
              <a:gd name="T42" fmla="*/ 69 w 192"/>
              <a:gd name="T43" fmla="*/ 88 h 192"/>
              <a:gd name="T44" fmla="*/ 66 w 192"/>
              <a:gd name="T45" fmla="*/ 74 h 192"/>
              <a:gd name="T46" fmla="*/ 72 w 192"/>
              <a:gd name="T47" fmla="*/ 56 h 192"/>
              <a:gd name="T48" fmla="*/ 90 w 192"/>
              <a:gd name="T49" fmla="*/ 47 h 192"/>
              <a:gd name="T50" fmla="*/ 90 w 192"/>
              <a:gd name="T51" fmla="*/ 36 h 192"/>
              <a:gd name="T52" fmla="*/ 96 w 192"/>
              <a:gd name="T53" fmla="*/ 36 h 192"/>
              <a:gd name="T54" fmla="*/ 101 w 192"/>
              <a:gd name="T55" fmla="*/ 36 h 192"/>
              <a:gd name="T56" fmla="*/ 101 w 192"/>
              <a:gd name="T57" fmla="*/ 47 h 192"/>
              <a:gd name="T58" fmla="*/ 126 w 192"/>
              <a:gd name="T59" fmla="*/ 68 h 192"/>
              <a:gd name="T60" fmla="*/ 110 w 192"/>
              <a:gd name="T61" fmla="*/ 75 h 192"/>
              <a:gd name="T62" fmla="*/ 96 w 192"/>
              <a:gd name="T63" fmla="*/ 61 h 192"/>
              <a:gd name="T64" fmla="*/ 96 w 192"/>
              <a:gd name="T65" fmla="*/ 61 h 192"/>
              <a:gd name="T66" fmla="*/ 88 w 192"/>
              <a:gd name="T67" fmla="*/ 64 h 192"/>
              <a:gd name="T68" fmla="*/ 86 w 192"/>
              <a:gd name="T69" fmla="*/ 71 h 192"/>
              <a:gd name="T70" fmla="*/ 88 w 192"/>
              <a:gd name="T71" fmla="*/ 78 h 192"/>
              <a:gd name="T72" fmla="*/ 96 w 192"/>
              <a:gd name="T73" fmla="*/ 82 h 192"/>
              <a:gd name="T74" fmla="*/ 100 w 192"/>
              <a:gd name="T75" fmla="*/ 84 h 192"/>
              <a:gd name="T76" fmla="*/ 116 w 192"/>
              <a:gd name="T77" fmla="*/ 91 h 192"/>
              <a:gd name="T78" fmla="*/ 125 w 192"/>
              <a:gd name="T79" fmla="*/ 100 h 192"/>
              <a:gd name="T80" fmla="*/ 129 w 192"/>
              <a:gd name="T81" fmla="*/ 113 h 192"/>
              <a:gd name="T82" fmla="*/ 122 w 192"/>
              <a:gd name="T83" fmla="*/ 13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2" y="133"/>
                </a:moveTo>
                <a:cubicBezTo>
                  <a:pt x="117" y="138"/>
                  <a:pt x="110" y="142"/>
                  <a:pt x="101" y="142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0" y="143"/>
                  <a:pt x="90" y="143"/>
                  <a:pt x="90" y="143"/>
                </a:cubicBezTo>
                <a:cubicBezTo>
                  <a:pt x="75" y="141"/>
                  <a:pt x="66" y="132"/>
                  <a:pt x="62" y="117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22"/>
                  <a:pt x="87" y="127"/>
                  <a:pt x="96" y="127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100" y="127"/>
                  <a:pt x="104" y="126"/>
                  <a:pt x="106" y="124"/>
                </a:cubicBezTo>
                <a:cubicBezTo>
                  <a:pt x="108" y="122"/>
                  <a:pt x="109" y="119"/>
                  <a:pt x="109" y="116"/>
                </a:cubicBezTo>
                <a:cubicBezTo>
                  <a:pt x="109" y="113"/>
                  <a:pt x="108" y="111"/>
                  <a:pt x="106" y="109"/>
                </a:cubicBezTo>
                <a:cubicBezTo>
                  <a:pt x="104" y="108"/>
                  <a:pt x="101" y="106"/>
                  <a:pt x="96" y="104"/>
                </a:cubicBezTo>
                <a:cubicBezTo>
                  <a:pt x="95" y="104"/>
                  <a:pt x="93" y="103"/>
                  <a:pt x="92" y="103"/>
                </a:cubicBezTo>
                <a:cubicBezTo>
                  <a:pt x="86" y="101"/>
                  <a:pt x="81" y="99"/>
                  <a:pt x="77" y="96"/>
                </a:cubicBezTo>
                <a:cubicBezTo>
                  <a:pt x="74" y="94"/>
                  <a:pt x="71" y="91"/>
                  <a:pt x="69" y="88"/>
                </a:cubicBezTo>
                <a:cubicBezTo>
                  <a:pt x="67" y="84"/>
                  <a:pt x="66" y="79"/>
                  <a:pt x="66" y="74"/>
                </a:cubicBezTo>
                <a:cubicBezTo>
                  <a:pt x="66" y="68"/>
                  <a:pt x="68" y="62"/>
                  <a:pt x="72" y="56"/>
                </a:cubicBezTo>
                <a:cubicBezTo>
                  <a:pt x="75" y="51"/>
                  <a:pt x="82" y="48"/>
                  <a:pt x="90" y="47"/>
                </a:cubicBezTo>
                <a:cubicBezTo>
                  <a:pt x="90" y="36"/>
                  <a:pt x="90" y="36"/>
                  <a:pt x="90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14" y="48"/>
                  <a:pt x="122" y="55"/>
                  <a:pt x="126" y="68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7" y="66"/>
                  <a:pt x="103" y="61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3" y="61"/>
                  <a:pt x="90" y="62"/>
                  <a:pt x="88" y="64"/>
                </a:cubicBezTo>
                <a:cubicBezTo>
                  <a:pt x="87" y="66"/>
                  <a:pt x="86" y="69"/>
                  <a:pt x="86" y="71"/>
                </a:cubicBezTo>
                <a:cubicBezTo>
                  <a:pt x="86" y="74"/>
                  <a:pt x="87" y="76"/>
                  <a:pt x="88" y="78"/>
                </a:cubicBezTo>
                <a:cubicBezTo>
                  <a:pt x="90" y="79"/>
                  <a:pt x="92" y="80"/>
                  <a:pt x="96" y="82"/>
                </a:cubicBezTo>
                <a:cubicBezTo>
                  <a:pt x="97" y="82"/>
                  <a:pt x="99" y="83"/>
                  <a:pt x="100" y="84"/>
                </a:cubicBezTo>
                <a:cubicBezTo>
                  <a:pt x="107" y="86"/>
                  <a:pt x="112" y="88"/>
                  <a:pt x="116" y="91"/>
                </a:cubicBezTo>
                <a:cubicBezTo>
                  <a:pt x="120" y="93"/>
                  <a:pt x="123" y="96"/>
                  <a:pt x="125" y="100"/>
                </a:cubicBezTo>
                <a:cubicBezTo>
                  <a:pt x="128" y="104"/>
                  <a:pt x="129" y="108"/>
                  <a:pt x="129" y="113"/>
                </a:cubicBezTo>
                <a:cubicBezTo>
                  <a:pt x="129" y="121"/>
                  <a:pt x="127" y="128"/>
                  <a:pt x="122" y="1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2" name="Group 47">
            <a:extLst>
              <a:ext uri="{FF2B5EF4-FFF2-40B4-BE49-F238E27FC236}">
                <a16:creationId xmlns:a16="http://schemas.microsoft.com/office/drawing/2014/main" id="{C07D8BB8-7AC8-9E5F-2CB8-699C64BB88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2926" y="4155483"/>
            <a:ext cx="543813" cy="474393"/>
            <a:chOff x="6040" y="3231"/>
            <a:chExt cx="470" cy="410"/>
          </a:xfrm>
          <a:solidFill>
            <a:schemeClr val="accent4"/>
          </a:solidFill>
        </p:grpSpPr>
        <p:sp>
          <p:nvSpPr>
            <p:cNvPr id="93" name="Rectangle 48">
              <a:extLst>
                <a:ext uri="{FF2B5EF4-FFF2-40B4-BE49-F238E27FC236}">
                  <a16:creationId xmlns:a16="http://schemas.microsoft.com/office/drawing/2014/main" id="{9650DA26-E094-841D-743D-4B1678A03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0" y="3313"/>
              <a:ext cx="225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49">
              <a:extLst>
                <a:ext uri="{FF2B5EF4-FFF2-40B4-BE49-F238E27FC236}">
                  <a16:creationId xmlns:a16="http://schemas.microsoft.com/office/drawing/2014/main" id="{DE951077-610C-A8B3-89DE-C8368BE5F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7" y="3313"/>
              <a:ext cx="223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50">
              <a:extLst>
                <a:ext uri="{FF2B5EF4-FFF2-40B4-BE49-F238E27FC236}">
                  <a16:creationId xmlns:a16="http://schemas.microsoft.com/office/drawing/2014/main" id="{7A4E431C-C92C-0838-62E5-66010C3C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5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51">
              <a:extLst>
                <a:ext uri="{FF2B5EF4-FFF2-40B4-BE49-F238E27FC236}">
                  <a16:creationId xmlns:a16="http://schemas.microsoft.com/office/drawing/2014/main" id="{58E64391-F6E4-9E13-A25A-8E654D141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7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52">
              <a:extLst>
                <a:ext uri="{FF2B5EF4-FFF2-40B4-BE49-F238E27FC236}">
                  <a16:creationId xmlns:a16="http://schemas.microsoft.com/office/drawing/2014/main" id="{A3A22EB7-A2D1-0B40-689A-BEED5C43B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2" y="3231"/>
              <a:ext cx="108" cy="63"/>
            </a:xfrm>
            <a:custGeom>
              <a:avLst/>
              <a:gdLst>
                <a:gd name="T0" fmla="*/ 25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5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5" y="0"/>
                  </a:moveTo>
                  <a:cubicBezTo>
                    <a:pt x="11" y="0"/>
                    <a:pt x="0" y="26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12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 53">
              <a:extLst>
                <a:ext uri="{FF2B5EF4-FFF2-40B4-BE49-F238E27FC236}">
                  <a16:creationId xmlns:a16="http://schemas.microsoft.com/office/drawing/2014/main" id="{521F563B-1A4D-3B55-73FC-194AE2518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" y="3231"/>
              <a:ext cx="108" cy="63"/>
            </a:xfrm>
            <a:custGeom>
              <a:avLst/>
              <a:gdLst>
                <a:gd name="T0" fmla="*/ 20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0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0" y="0"/>
                  </a:moveTo>
                  <a:cubicBezTo>
                    <a:pt x="6" y="0"/>
                    <a:pt x="0" y="12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3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8">
            <a:extLst>
              <a:ext uri="{FF2B5EF4-FFF2-40B4-BE49-F238E27FC236}">
                <a16:creationId xmlns:a16="http://schemas.microsoft.com/office/drawing/2014/main" id="{7BD3D484-0449-68D5-4389-9803CB0C3D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2145" y="2043323"/>
            <a:ext cx="569268" cy="568112"/>
            <a:chOff x="2183" y="3253"/>
            <a:chExt cx="492" cy="491"/>
          </a:xfrm>
          <a:solidFill>
            <a:schemeClr val="accent5"/>
          </a:solidFill>
        </p:grpSpPr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A09E44CF-E943-E568-38B2-DDF20AB8B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3" y="3298"/>
              <a:ext cx="444" cy="446"/>
            </a:xfrm>
            <a:custGeom>
              <a:avLst/>
              <a:gdLst>
                <a:gd name="T0" fmla="*/ 93 w 185"/>
                <a:gd name="T1" fmla="*/ 186 h 186"/>
                <a:gd name="T2" fmla="*/ 185 w 185"/>
                <a:gd name="T3" fmla="*/ 93 h 186"/>
                <a:gd name="T4" fmla="*/ 175 w 185"/>
                <a:gd name="T5" fmla="*/ 49 h 186"/>
                <a:gd name="T6" fmla="*/ 172 w 185"/>
                <a:gd name="T7" fmla="*/ 49 h 186"/>
                <a:gd name="T8" fmla="*/ 171 w 185"/>
                <a:gd name="T9" fmla="*/ 49 h 186"/>
                <a:gd name="T10" fmla="*/ 159 w 185"/>
                <a:gd name="T11" fmla="*/ 48 h 186"/>
                <a:gd name="T12" fmla="*/ 151 w 185"/>
                <a:gd name="T13" fmla="*/ 57 h 186"/>
                <a:gd name="T14" fmla="*/ 161 w 185"/>
                <a:gd name="T15" fmla="*/ 93 h 186"/>
                <a:gd name="T16" fmla="*/ 93 w 185"/>
                <a:gd name="T17" fmla="*/ 161 h 186"/>
                <a:gd name="T18" fmla="*/ 25 w 185"/>
                <a:gd name="T19" fmla="*/ 93 h 186"/>
                <a:gd name="T20" fmla="*/ 93 w 185"/>
                <a:gd name="T21" fmla="*/ 25 h 186"/>
                <a:gd name="T22" fmla="*/ 129 w 185"/>
                <a:gd name="T23" fmla="*/ 35 h 186"/>
                <a:gd name="T24" fmla="*/ 136 w 185"/>
                <a:gd name="T25" fmla="*/ 27 h 186"/>
                <a:gd name="T26" fmla="*/ 135 w 185"/>
                <a:gd name="T27" fmla="*/ 14 h 186"/>
                <a:gd name="T28" fmla="*/ 135 w 185"/>
                <a:gd name="T29" fmla="*/ 11 h 186"/>
                <a:gd name="T30" fmla="*/ 93 w 185"/>
                <a:gd name="T31" fmla="*/ 0 h 186"/>
                <a:gd name="T32" fmla="*/ 0 w 185"/>
                <a:gd name="T33" fmla="*/ 93 h 186"/>
                <a:gd name="T34" fmla="*/ 93 w 185"/>
                <a:gd name="T35" fmla="*/ 186 h 186"/>
                <a:gd name="T36" fmla="*/ 93 w 185"/>
                <a:gd name="T37" fmla="*/ 186 h 186"/>
                <a:gd name="T38" fmla="*/ 93 w 185"/>
                <a:gd name="T3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5" h="186">
                  <a:moveTo>
                    <a:pt x="93" y="186"/>
                  </a:moveTo>
                  <a:cubicBezTo>
                    <a:pt x="144" y="186"/>
                    <a:pt x="185" y="144"/>
                    <a:pt x="185" y="93"/>
                  </a:cubicBezTo>
                  <a:cubicBezTo>
                    <a:pt x="185" y="77"/>
                    <a:pt x="181" y="62"/>
                    <a:pt x="175" y="49"/>
                  </a:cubicBezTo>
                  <a:cubicBezTo>
                    <a:pt x="174" y="49"/>
                    <a:pt x="173" y="49"/>
                    <a:pt x="172" y="49"/>
                  </a:cubicBezTo>
                  <a:cubicBezTo>
                    <a:pt x="172" y="49"/>
                    <a:pt x="171" y="49"/>
                    <a:pt x="171" y="49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7" y="67"/>
                    <a:pt x="161" y="80"/>
                    <a:pt x="161" y="93"/>
                  </a:cubicBezTo>
                  <a:cubicBezTo>
                    <a:pt x="161" y="130"/>
                    <a:pt x="130" y="161"/>
                    <a:pt x="93" y="161"/>
                  </a:cubicBezTo>
                  <a:cubicBezTo>
                    <a:pt x="55" y="161"/>
                    <a:pt x="25" y="130"/>
                    <a:pt x="25" y="93"/>
                  </a:cubicBezTo>
                  <a:cubicBezTo>
                    <a:pt x="25" y="55"/>
                    <a:pt x="55" y="25"/>
                    <a:pt x="93" y="25"/>
                  </a:cubicBezTo>
                  <a:cubicBezTo>
                    <a:pt x="106" y="25"/>
                    <a:pt x="118" y="28"/>
                    <a:pt x="129" y="35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3"/>
                    <a:pt x="135" y="12"/>
                    <a:pt x="135" y="11"/>
                  </a:cubicBezTo>
                  <a:cubicBezTo>
                    <a:pt x="123" y="4"/>
                    <a:pt x="108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4"/>
                    <a:pt x="41" y="186"/>
                    <a:pt x="93" y="186"/>
                  </a:cubicBezTo>
                  <a:close/>
                  <a:moveTo>
                    <a:pt x="93" y="186"/>
                  </a:moveTo>
                  <a:cubicBezTo>
                    <a:pt x="93" y="186"/>
                    <a:pt x="93" y="186"/>
                    <a:pt x="93" y="1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7BC1DAC9-7E35-6F4A-89EF-0025298C3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6" y="3411"/>
              <a:ext cx="218" cy="218"/>
            </a:xfrm>
            <a:custGeom>
              <a:avLst/>
              <a:gdLst>
                <a:gd name="T0" fmla="*/ 46 w 91"/>
                <a:gd name="T1" fmla="*/ 22 h 91"/>
                <a:gd name="T2" fmla="*/ 48 w 91"/>
                <a:gd name="T3" fmla="*/ 22 h 91"/>
                <a:gd name="T4" fmla="*/ 65 w 91"/>
                <a:gd name="T5" fmla="*/ 5 h 91"/>
                <a:gd name="T6" fmla="*/ 65 w 91"/>
                <a:gd name="T7" fmla="*/ 4 h 91"/>
                <a:gd name="T8" fmla="*/ 46 w 91"/>
                <a:gd name="T9" fmla="*/ 0 h 91"/>
                <a:gd name="T10" fmla="*/ 0 w 91"/>
                <a:gd name="T11" fmla="*/ 46 h 91"/>
                <a:gd name="T12" fmla="*/ 46 w 91"/>
                <a:gd name="T13" fmla="*/ 91 h 91"/>
                <a:gd name="T14" fmla="*/ 91 w 91"/>
                <a:gd name="T15" fmla="*/ 46 h 91"/>
                <a:gd name="T16" fmla="*/ 87 w 91"/>
                <a:gd name="T17" fmla="*/ 27 h 91"/>
                <a:gd name="T18" fmla="*/ 87 w 91"/>
                <a:gd name="T19" fmla="*/ 27 h 91"/>
                <a:gd name="T20" fmla="*/ 70 w 91"/>
                <a:gd name="T21" fmla="*/ 44 h 91"/>
                <a:gd name="T22" fmla="*/ 70 w 91"/>
                <a:gd name="T23" fmla="*/ 46 h 91"/>
                <a:gd name="T24" fmla="*/ 46 w 91"/>
                <a:gd name="T25" fmla="*/ 70 h 91"/>
                <a:gd name="T26" fmla="*/ 22 w 91"/>
                <a:gd name="T27" fmla="*/ 46 h 91"/>
                <a:gd name="T28" fmla="*/ 46 w 91"/>
                <a:gd name="T29" fmla="*/ 22 h 91"/>
                <a:gd name="T30" fmla="*/ 46 w 91"/>
                <a:gd name="T31" fmla="*/ 22 h 91"/>
                <a:gd name="T32" fmla="*/ 46 w 91"/>
                <a:gd name="T33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1">
                  <a:moveTo>
                    <a:pt x="46" y="22"/>
                  </a:moveTo>
                  <a:cubicBezTo>
                    <a:pt x="46" y="22"/>
                    <a:pt x="47" y="22"/>
                    <a:pt x="48" y="22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2"/>
                    <a:pt x="53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71" y="91"/>
                    <a:pt x="91" y="71"/>
                    <a:pt x="91" y="46"/>
                  </a:cubicBezTo>
                  <a:cubicBezTo>
                    <a:pt x="91" y="39"/>
                    <a:pt x="90" y="32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5"/>
                    <a:pt x="70" y="45"/>
                    <a:pt x="70" y="46"/>
                  </a:cubicBezTo>
                  <a:cubicBezTo>
                    <a:pt x="70" y="59"/>
                    <a:pt x="59" y="70"/>
                    <a:pt x="46" y="70"/>
                  </a:cubicBezTo>
                  <a:cubicBezTo>
                    <a:pt x="32" y="70"/>
                    <a:pt x="22" y="59"/>
                    <a:pt x="22" y="46"/>
                  </a:cubicBezTo>
                  <a:cubicBezTo>
                    <a:pt x="22" y="33"/>
                    <a:pt x="32" y="22"/>
                    <a:pt x="46" y="22"/>
                  </a:cubicBezTo>
                  <a:close/>
                  <a:moveTo>
                    <a:pt x="46" y="22"/>
                  </a:moveTo>
                  <a:cubicBezTo>
                    <a:pt x="46" y="22"/>
                    <a:pt x="46" y="22"/>
                    <a:pt x="46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4764E831-33F2-95AC-819F-11B449A21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5" y="3253"/>
              <a:ext cx="250" cy="246"/>
            </a:xfrm>
            <a:custGeom>
              <a:avLst/>
              <a:gdLst>
                <a:gd name="T0" fmla="*/ 87 w 104"/>
                <a:gd name="T1" fmla="*/ 28 h 103"/>
                <a:gd name="T2" fmla="*/ 92 w 104"/>
                <a:gd name="T3" fmla="*/ 23 h 103"/>
                <a:gd name="T4" fmla="*/ 92 w 104"/>
                <a:gd name="T5" fmla="*/ 14 h 103"/>
                <a:gd name="T6" fmla="*/ 89 w 104"/>
                <a:gd name="T7" fmla="*/ 11 h 103"/>
                <a:gd name="T8" fmla="*/ 85 w 104"/>
                <a:gd name="T9" fmla="*/ 9 h 103"/>
                <a:gd name="T10" fmla="*/ 81 w 104"/>
                <a:gd name="T11" fmla="*/ 11 h 103"/>
                <a:gd name="T12" fmla="*/ 75 w 104"/>
                <a:gd name="T13" fmla="*/ 17 h 103"/>
                <a:gd name="T14" fmla="*/ 74 w 104"/>
                <a:gd name="T15" fmla="*/ 1 h 103"/>
                <a:gd name="T16" fmla="*/ 72 w 104"/>
                <a:gd name="T17" fmla="*/ 0 h 103"/>
                <a:gd name="T18" fmla="*/ 70 w 104"/>
                <a:gd name="T19" fmla="*/ 0 h 103"/>
                <a:gd name="T20" fmla="*/ 48 w 104"/>
                <a:gd name="T21" fmla="*/ 23 h 103"/>
                <a:gd name="T22" fmla="*/ 45 w 104"/>
                <a:gd name="T23" fmla="*/ 31 h 103"/>
                <a:gd name="T24" fmla="*/ 45 w 104"/>
                <a:gd name="T25" fmla="*/ 31 h 103"/>
                <a:gd name="T26" fmla="*/ 46 w 104"/>
                <a:gd name="T27" fmla="*/ 46 h 103"/>
                <a:gd name="T28" fmla="*/ 38 w 104"/>
                <a:gd name="T29" fmla="*/ 54 h 103"/>
                <a:gd name="T30" fmla="*/ 23 w 104"/>
                <a:gd name="T31" fmla="*/ 68 h 103"/>
                <a:gd name="T32" fmla="*/ 23 w 104"/>
                <a:gd name="T33" fmla="*/ 69 h 103"/>
                <a:gd name="T34" fmla="*/ 9 w 104"/>
                <a:gd name="T35" fmla="*/ 83 h 103"/>
                <a:gd name="T36" fmla="*/ 2 w 104"/>
                <a:gd name="T37" fmla="*/ 89 h 103"/>
                <a:gd name="T38" fmla="*/ 1 w 104"/>
                <a:gd name="T39" fmla="*/ 92 h 103"/>
                <a:gd name="T40" fmla="*/ 1 w 104"/>
                <a:gd name="T41" fmla="*/ 97 h 103"/>
                <a:gd name="T42" fmla="*/ 5 w 104"/>
                <a:gd name="T43" fmla="*/ 103 h 103"/>
                <a:gd name="T44" fmla="*/ 6 w 104"/>
                <a:gd name="T45" fmla="*/ 103 h 103"/>
                <a:gd name="T46" fmla="*/ 11 w 104"/>
                <a:gd name="T47" fmla="*/ 102 h 103"/>
                <a:gd name="T48" fmla="*/ 14 w 104"/>
                <a:gd name="T49" fmla="*/ 101 h 103"/>
                <a:gd name="T50" fmla="*/ 59 w 104"/>
                <a:gd name="T51" fmla="*/ 57 h 103"/>
                <a:gd name="T52" fmla="*/ 72 w 104"/>
                <a:gd name="T53" fmla="*/ 58 h 103"/>
                <a:gd name="T54" fmla="*/ 72 w 104"/>
                <a:gd name="T55" fmla="*/ 58 h 103"/>
                <a:gd name="T56" fmla="*/ 73 w 104"/>
                <a:gd name="T57" fmla="*/ 58 h 103"/>
                <a:gd name="T58" fmla="*/ 80 w 104"/>
                <a:gd name="T59" fmla="*/ 55 h 103"/>
                <a:gd name="T60" fmla="*/ 102 w 104"/>
                <a:gd name="T61" fmla="*/ 32 h 103"/>
                <a:gd name="T62" fmla="*/ 101 w 104"/>
                <a:gd name="T63" fmla="*/ 29 h 103"/>
                <a:gd name="T64" fmla="*/ 87 w 104"/>
                <a:gd name="T65" fmla="*/ 28 h 103"/>
                <a:gd name="T66" fmla="*/ 87 w 104"/>
                <a:gd name="T67" fmla="*/ 28 h 103"/>
                <a:gd name="T68" fmla="*/ 87 w 104"/>
                <a:gd name="T69" fmla="*/ 2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103">
                  <a:moveTo>
                    <a:pt x="87" y="28"/>
                  </a:moveTo>
                  <a:cubicBezTo>
                    <a:pt x="92" y="23"/>
                    <a:pt x="92" y="23"/>
                    <a:pt x="92" y="23"/>
                  </a:cubicBezTo>
                  <a:cubicBezTo>
                    <a:pt x="95" y="20"/>
                    <a:pt x="95" y="17"/>
                    <a:pt x="92" y="14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3" y="9"/>
                    <a:pt x="82" y="10"/>
                    <a:pt x="81" y="11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25"/>
                    <a:pt x="45" y="28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90"/>
                    <a:pt x="1" y="91"/>
                    <a:pt x="1" y="92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100"/>
                    <a:pt x="3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2"/>
                    <a:pt x="13" y="102"/>
                    <a:pt x="14" y="101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ubicBezTo>
                    <a:pt x="75" y="58"/>
                    <a:pt x="78" y="57"/>
                    <a:pt x="80" y="5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4" y="31"/>
                    <a:pt x="103" y="29"/>
                    <a:pt x="101" y="29"/>
                  </a:cubicBezTo>
                  <a:lnTo>
                    <a:pt x="87" y="28"/>
                  </a:lnTo>
                  <a:close/>
                  <a:moveTo>
                    <a:pt x="87" y="28"/>
                  </a:moveTo>
                  <a:cubicBezTo>
                    <a:pt x="87" y="28"/>
                    <a:pt x="87" y="28"/>
                    <a:pt x="87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48D5C4F6-8B20-81BE-5C39-62F8B63A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" y="3908027"/>
            <a:ext cx="5306483" cy="2003806"/>
          </a:xfrm>
          <a:prstGeom prst="rect">
            <a:avLst/>
          </a:prstGeom>
        </p:spPr>
      </p:pic>
      <p:pic>
        <p:nvPicPr>
          <p:cNvPr id="7" name="Picture 6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B17F8765-1101-F09A-9863-C254094BF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74" y="3891803"/>
            <a:ext cx="5677544" cy="2003806"/>
          </a:xfrm>
          <a:prstGeom prst="rect">
            <a:avLst/>
          </a:prstGeom>
        </p:spPr>
      </p:pic>
      <p:pic>
        <p:nvPicPr>
          <p:cNvPr id="9" name="Picture 8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869E8A1D-9758-0CBA-22B8-C45C3502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74" y="1853940"/>
            <a:ext cx="5677544" cy="1924293"/>
          </a:xfrm>
          <a:prstGeom prst="rect">
            <a:avLst/>
          </a:prstGeom>
        </p:spPr>
      </p:pic>
      <p:pic>
        <p:nvPicPr>
          <p:cNvPr id="11" name="Picture 10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B0A0F2BC-890E-37E3-223B-44CAE314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" y="1827435"/>
            <a:ext cx="5260100" cy="18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4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8C50-650C-2844-0E7F-4E97C15A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34" y="855870"/>
            <a:ext cx="10204450" cy="533400"/>
          </a:xfrm>
        </p:spPr>
        <p:txBody>
          <a:bodyPr/>
          <a:lstStyle/>
          <a:p>
            <a:r>
              <a:rPr lang="en-US"/>
              <a:t>Sentinel: Don't Fly Too Close to The Sun</a:t>
            </a:r>
          </a:p>
        </p:txBody>
      </p:sp>
    </p:spTree>
    <p:extLst>
      <p:ext uri="{BB962C8B-B14F-4D97-AF65-F5344CB8AC3E}">
        <p14:creationId xmlns:p14="http://schemas.microsoft.com/office/powerpoint/2010/main" val="260827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7C45-E88F-9A28-D5E4-3B727621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68C1-9ADB-F7D4-0565-4646A46D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3. Ethical AI Use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26" name="Text Placeholder 94">
            <a:extLst>
              <a:ext uri="{FF2B5EF4-FFF2-40B4-BE49-F238E27FC236}">
                <a16:creationId xmlns:a16="http://schemas.microsoft.com/office/drawing/2014/main" id="{5C02A0F2-4EB5-4A73-6545-625A961251F6}"/>
              </a:ext>
            </a:extLst>
          </p:cNvPr>
          <p:cNvSpPr txBox="1">
            <a:spLocks/>
          </p:cNvSpPr>
          <p:nvPr/>
        </p:nvSpPr>
        <p:spPr>
          <a:xfrm>
            <a:off x="1736848" y="4149482"/>
            <a:ext cx="3971964" cy="1507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3"/>
                </a:solidFill>
              </a:rPr>
              <a:t>AI Integration</a:t>
            </a:r>
            <a:endParaRPr lang="en-US" sz="1800"/>
          </a:p>
          <a:p>
            <a:pPr marL="285750" indent="-2857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Bias reduction: Avoid AI Credit Risk </a:t>
            </a:r>
            <a:endParaRPr lang="en-GB" sz="140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Transparency: Transparent communication of where and how AI is used</a:t>
            </a:r>
            <a:endParaRPr lang="en-GB" sz="1400">
              <a:solidFill>
                <a:srgbClr val="000000"/>
              </a:solidFill>
              <a:cs typeface="Arial"/>
            </a:endParaRPr>
          </a:p>
          <a:p>
            <a:pPr lvl="1"/>
            <a:endParaRPr lang="en-GB" sz="1400">
              <a:solidFill>
                <a:srgbClr val="000000"/>
              </a:solidFill>
              <a:cs typeface="Arial"/>
            </a:endParaRPr>
          </a:p>
        </p:txBody>
      </p:sp>
      <p:sp>
        <p:nvSpPr>
          <p:cNvPr id="27" name="Text Placeholder 94">
            <a:extLst>
              <a:ext uri="{FF2B5EF4-FFF2-40B4-BE49-F238E27FC236}">
                <a16:creationId xmlns:a16="http://schemas.microsoft.com/office/drawing/2014/main" id="{5FC929C4-4482-41CB-ECCD-EE52C8C598C9}"/>
              </a:ext>
            </a:extLst>
          </p:cNvPr>
          <p:cNvSpPr txBox="1">
            <a:spLocks/>
          </p:cNvSpPr>
          <p:nvPr/>
        </p:nvSpPr>
        <p:spPr>
          <a:xfrm>
            <a:off x="6375109" y="4122738"/>
            <a:ext cx="3952086" cy="15335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1"/>
                </a:solidFill>
              </a:rPr>
              <a:t>Risks</a:t>
            </a:r>
          </a:p>
          <a:p>
            <a:pPr marL="171450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Legal challenges if AI decisions are not transparent or if biases are detected.</a:t>
            </a:r>
            <a:endParaRPr lang="en-GB" sz="1400">
              <a:solidFill>
                <a:srgbClr val="000000"/>
              </a:solidFill>
              <a:cs typeface="Arial"/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400" b="1">
                <a:solidFill>
                  <a:srgbClr val="000000"/>
                </a:solidFill>
              </a:rPr>
              <a:t>Potential customer distrust</a:t>
            </a:r>
            <a:r>
              <a:rPr lang="en-GB" sz="1400">
                <a:solidFill>
                  <a:srgbClr val="000000"/>
                </a:solidFill>
              </a:rPr>
              <a:t> if AI processes lack clarity or fairness.</a:t>
            </a:r>
            <a:r>
              <a:rPr lang="en-GB" sz="1600"/>
              <a:t>. </a:t>
            </a:r>
            <a:endParaRPr lang="en-GB" sz="1600">
              <a:cs typeface="Arial"/>
            </a:endParaRPr>
          </a:p>
        </p:txBody>
      </p:sp>
      <p:sp>
        <p:nvSpPr>
          <p:cNvPr id="28" name="Text Placeholder 94">
            <a:extLst>
              <a:ext uri="{FF2B5EF4-FFF2-40B4-BE49-F238E27FC236}">
                <a16:creationId xmlns:a16="http://schemas.microsoft.com/office/drawing/2014/main" id="{CE0EE97D-CFCD-FA3C-D780-E38D2BE885CC}"/>
              </a:ext>
            </a:extLst>
          </p:cNvPr>
          <p:cNvSpPr txBox="1">
            <a:spLocks/>
          </p:cNvSpPr>
          <p:nvPr/>
        </p:nvSpPr>
        <p:spPr>
          <a:xfrm>
            <a:off x="1737636" y="2035760"/>
            <a:ext cx="3574398" cy="151364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5"/>
                </a:solidFill>
              </a:rPr>
              <a:t>Objectives</a:t>
            </a:r>
            <a:endParaRPr lang="en-US" sz="1800">
              <a:solidFill>
                <a:schemeClr val="accent5"/>
              </a:solidFill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400" b="1">
                <a:solidFill>
                  <a:srgbClr val="000000"/>
                </a:solidFill>
              </a:rPr>
              <a:t>Ensure customer trust</a:t>
            </a:r>
            <a:r>
              <a:rPr lang="en-GB" sz="1400">
                <a:solidFill>
                  <a:srgbClr val="000000"/>
                </a:solidFill>
              </a:rPr>
              <a:t> through </a:t>
            </a:r>
            <a:r>
              <a:rPr lang="en-GB" sz="1400" b="1">
                <a:solidFill>
                  <a:srgbClr val="000000"/>
                </a:solidFill>
              </a:rPr>
              <a:t>ethical and transparent AI</a:t>
            </a:r>
            <a:r>
              <a:rPr lang="en-GB" sz="1400">
                <a:solidFill>
                  <a:srgbClr val="000000"/>
                </a:solidFill>
              </a:rPr>
              <a:t> use, avoiding profiling and biases.</a:t>
            </a:r>
            <a:endParaRPr lang="en-GB" sz="1800">
              <a:cs typeface="Arial"/>
            </a:endParaRPr>
          </a:p>
        </p:txBody>
      </p:sp>
      <p:sp>
        <p:nvSpPr>
          <p:cNvPr id="29" name="Text Placeholder 94">
            <a:extLst>
              <a:ext uri="{FF2B5EF4-FFF2-40B4-BE49-F238E27FC236}">
                <a16:creationId xmlns:a16="http://schemas.microsoft.com/office/drawing/2014/main" id="{BCA87D18-01A3-B453-FDD9-FD1B20747DDD}"/>
              </a:ext>
            </a:extLst>
          </p:cNvPr>
          <p:cNvSpPr txBox="1">
            <a:spLocks/>
          </p:cNvSpPr>
          <p:nvPr/>
        </p:nvSpPr>
        <p:spPr>
          <a:xfrm>
            <a:off x="6375897" y="2015642"/>
            <a:ext cx="3746678" cy="15335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4"/>
                </a:solidFill>
              </a:rPr>
              <a:t>Benefits</a:t>
            </a:r>
          </a:p>
          <a:p>
            <a:pPr marL="171450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Builds customer trust by ensuring fairness and ethical decision-making.</a:t>
            </a:r>
            <a:endParaRPr lang="en-GB" sz="1800">
              <a:cs typeface="Arial"/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400" b="1">
                <a:solidFill>
                  <a:srgbClr val="000000"/>
                </a:solidFill>
              </a:rPr>
              <a:t>Enhances security</a:t>
            </a:r>
            <a:r>
              <a:rPr lang="en-GB" sz="1400">
                <a:solidFill>
                  <a:srgbClr val="000000"/>
                </a:solidFill>
              </a:rPr>
              <a:t> through AI-driven fraud prevention.</a:t>
            </a:r>
            <a:endParaRPr lang="en-GB" sz="1800">
              <a:cs typeface="Arial"/>
            </a:endParaRPr>
          </a:p>
        </p:txBody>
      </p:sp>
      <p:grpSp>
        <p:nvGrpSpPr>
          <p:cNvPr id="51" name="Group 22">
            <a:extLst>
              <a:ext uri="{FF2B5EF4-FFF2-40B4-BE49-F238E27FC236}">
                <a16:creationId xmlns:a16="http://schemas.microsoft.com/office/drawing/2014/main" id="{A0C4E804-1756-4703-9F67-E0E13534BDF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5387" y="4022398"/>
            <a:ext cx="499846" cy="420010"/>
            <a:chOff x="4092" y="3320"/>
            <a:chExt cx="432" cy="363"/>
          </a:xfrm>
          <a:solidFill>
            <a:schemeClr val="accent1"/>
          </a:solidFill>
        </p:grpSpPr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D9B1F781-E84F-626A-02CC-128D5B709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3365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2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2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2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Line 24">
              <a:extLst>
                <a:ext uri="{FF2B5EF4-FFF2-40B4-BE49-F238E27FC236}">
                  <a16:creationId xmlns:a16="http://schemas.microsoft.com/office/drawing/2014/main" id="{9B256324-3E37-F376-9726-2C09E6BBD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Line 25">
              <a:extLst>
                <a:ext uri="{FF2B5EF4-FFF2-40B4-BE49-F238E27FC236}">
                  <a16:creationId xmlns:a16="http://schemas.microsoft.com/office/drawing/2014/main" id="{D9BE0B02-1A42-CB39-1899-B395529F8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Line 26">
              <a:extLst>
                <a:ext uri="{FF2B5EF4-FFF2-40B4-BE49-F238E27FC236}">
                  <a16:creationId xmlns:a16="http://schemas.microsoft.com/office/drawing/2014/main" id="{9DF722D5-121B-9765-1482-208D3A7C0A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Line 27">
              <a:extLst>
                <a:ext uri="{FF2B5EF4-FFF2-40B4-BE49-F238E27FC236}">
                  <a16:creationId xmlns:a16="http://schemas.microsoft.com/office/drawing/2014/main" id="{B4096A64-8771-A4F2-777E-5A34B9FC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74D0450F-691A-E31B-C9CB-2786F6419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3413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3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3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3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Line 29">
              <a:extLst>
                <a:ext uri="{FF2B5EF4-FFF2-40B4-BE49-F238E27FC236}">
                  <a16:creationId xmlns:a16="http://schemas.microsoft.com/office/drawing/2014/main" id="{26704569-81F8-560C-D65B-282489DEAC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Line 30">
              <a:extLst>
                <a:ext uri="{FF2B5EF4-FFF2-40B4-BE49-F238E27FC236}">
                  <a16:creationId xmlns:a16="http://schemas.microsoft.com/office/drawing/2014/main" id="{F4ECFCF4-B935-3700-EFE8-89AB0DB27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Line 31">
              <a:extLst>
                <a:ext uri="{FF2B5EF4-FFF2-40B4-BE49-F238E27FC236}">
                  <a16:creationId xmlns:a16="http://schemas.microsoft.com/office/drawing/2014/main" id="{B9987D22-B75F-EF19-400F-32E5F6F77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47B48739-EB86-6C83-1CC5-81C72A45B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76811AD8-A75E-2386-66BB-1616EF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" y="3320"/>
              <a:ext cx="290" cy="146"/>
            </a:xfrm>
            <a:custGeom>
              <a:avLst/>
              <a:gdLst>
                <a:gd name="T0" fmla="*/ 117 w 121"/>
                <a:gd name="T1" fmla="*/ 61 h 61"/>
                <a:gd name="T2" fmla="*/ 114 w 121"/>
                <a:gd name="T3" fmla="*/ 58 h 61"/>
                <a:gd name="T4" fmla="*/ 114 w 121"/>
                <a:gd name="T5" fmla="*/ 10 h 61"/>
                <a:gd name="T6" fmla="*/ 110 w 121"/>
                <a:gd name="T7" fmla="*/ 7 h 61"/>
                <a:gd name="T8" fmla="*/ 11 w 121"/>
                <a:gd name="T9" fmla="*/ 7 h 61"/>
                <a:gd name="T10" fmla="*/ 7 w 121"/>
                <a:gd name="T11" fmla="*/ 10 h 61"/>
                <a:gd name="T12" fmla="*/ 7 w 121"/>
                <a:gd name="T13" fmla="*/ 58 h 61"/>
                <a:gd name="T14" fmla="*/ 4 w 121"/>
                <a:gd name="T15" fmla="*/ 61 h 61"/>
                <a:gd name="T16" fmla="*/ 0 w 121"/>
                <a:gd name="T17" fmla="*/ 58 h 61"/>
                <a:gd name="T18" fmla="*/ 0 w 121"/>
                <a:gd name="T19" fmla="*/ 10 h 61"/>
                <a:gd name="T20" fmla="*/ 11 w 121"/>
                <a:gd name="T21" fmla="*/ 0 h 61"/>
                <a:gd name="T22" fmla="*/ 110 w 121"/>
                <a:gd name="T23" fmla="*/ 0 h 61"/>
                <a:gd name="T24" fmla="*/ 121 w 121"/>
                <a:gd name="T25" fmla="*/ 10 h 61"/>
                <a:gd name="T26" fmla="*/ 121 w 121"/>
                <a:gd name="T27" fmla="*/ 58 h 61"/>
                <a:gd name="T28" fmla="*/ 117 w 121"/>
                <a:gd name="T2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61">
                  <a:moveTo>
                    <a:pt x="117" y="61"/>
                  </a:moveTo>
                  <a:cubicBezTo>
                    <a:pt x="115" y="61"/>
                    <a:pt x="114" y="60"/>
                    <a:pt x="114" y="58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2" y="7"/>
                    <a:pt x="1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7" y="8"/>
                    <a:pt x="7" y="10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60"/>
                    <a:pt x="6" y="61"/>
                    <a:pt x="4" y="61"/>
                  </a:cubicBezTo>
                  <a:cubicBezTo>
                    <a:pt x="2" y="61"/>
                    <a:pt x="0" y="60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1" y="4"/>
                    <a:pt x="121" y="10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60"/>
                    <a:pt x="119" y="61"/>
                    <a:pt x="11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DD14AC2-A2F2-07E6-AA94-7C4600749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" y="3368"/>
              <a:ext cx="57" cy="82"/>
            </a:xfrm>
            <a:custGeom>
              <a:avLst/>
              <a:gdLst>
                <a:gd name="T0" fmla="*/ 0 w 24"/>
                <a:gd name="T1" fmla="*/ 16 h 34"/>
                <a:gd name="T2" fmla="*/ 21 w 24"/>
                <a:gd name="T3" fmla="*/ 0 h 34"/>
                <a:gd name="T4" fmla="*/ 24 w 24"/>
                <a:gd name="T5" fmla="*/ 1 h 34"/>
                <a:gd name="T6" fmla="*/ 24 w 24"/>
                <a:gd name="T7" fmla="*/ 33 h 34"/>
                <a:gd name="T8" fmla="*/ 21 w 24"/>
                <a:gd name="T9" fmla="*/ 34 h 34"/>
                <a:gd name="T10" fmla="*/ 0 w 24"/>
                <a:gd name="T11" fmla="*/ 18 h 34"/>
                <a:gd name="T12" fmla="*/ 0 w 24"/>
                <a:gd name="T13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4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4" y="0"/>
                    <a:pt x="24" y="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2" y="34"/>
                    <a:pt x="21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2DEB5CC6-5DC8-3DDB-FE8C-FAA0E819C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3370"/>
              <a:ext cx="58" cy="80"/>
            </a:xfrm>
            <a:custGeom>
              <a:avLst/>
              <a:gdLst>
                <a:gd name="T0" fmla="*/ 2 w 24"/>
                <a:gd name="T1" fmla="*/ 0 h 33"/>
                <a:gd name="T2" fmla="*/ 23 w 24"/>
                <a:gd name="T3" fmla="*/ 15 h 33"/>
                <a:gd name="T4" fmla="*/ 23 w 24"/>
                <a:gd name="T5" fmla="*/ 17 h 33"/>
                <a:gd name="T6" fmla="*/ 2 w 24"/>
                <a:gd name="T7" fmla="*/ 33 h 33"/>
                <a:gd name="T8" fmla="*/ 0 w 24"/>
                <a:gd name="T9" fmla="*/ 32 h 33"/>
                <a:gd name="T10" fmla="*/ 0 w 24"/>
                <a:gd name="T11" fmla="*/ 2 h 33"/>
                <a:gd name="T12" fmla="*/ 2 w 24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3">
                  <a:moveTo>
                    <a:pt x="2" y="0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4" y="16"/>
                    <a:pt x="24" y="17"/>
                    <a:pt x="23" y="17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E155CFAA-5BAD-3DA6-F3BA-380621E50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" y="3430"/>
              <a:ext cx="140" cy="248"/>
            </a:xfrm>
            <a:custGeom>
              <a:avLst/>
              <a:gdLst>
                <a:gd name="T0" fmla="*/ 0 w 58"/>
                <a:gd name="T1" fmla="*/ 2 h 103"/>
                <a:gd name="T2" fmla="*/ 0 w 58"/>
                <a:gd name="T3" fmla="*/ 101 h 103"/>
                <a:gd name="T4" fmla="*/ 2 w 58"/>
                <a:gd name="T5" fmla="*/ 102 h 103"/>
                <a:gd name="T6" fmla="*/ 58 w 58"/>
                <a:gd name="T7" fmla="*/ 44 h 103"/>
                <a:gd name="T8" fmla="*/ 57 w 58"/>
                <a:gd name="T9" fmla="*/ 42 h 103"/>
                <a:gd name="T10" fmla="*/ 2 w 58"/>
                <a:gd name="T11" fmla="*/ 1 h 103"/>
                <a:gd name="T12" fmla="*/ 0 w 58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03">
                  <a:moveTo>
                    <a:pt x="0" y="2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1" y="103"/>
                    <a:pt x="2" y="102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3"/>
                    <a:pt x="58" y="42"/>
                    <a:pt x="57" y="4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219EC5C1-BDE0-5A6E-56D8-AA3C0D2E3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" y="3430"/>
              <a:ext cx="141" cy="248"/>
            </a:xfrm>
            <a:custGeom>
              <a:avLst/>
              <a:gdLst>
                <a:gd name="T0" fmla="*/ 59 w 59"/>
                <a:gd name="T1" fmla="*/ 2 h 103"/>
                <a:gd name="T2" fmla="*/ 59 w 59"/>
                <a:gd name="T3" fmla="*/ 101 h 103"/>
                <a:gd name="T4" fmla="*/ 56 w 59"/>
                <a:gd name="T5" fmla="*/ 102 h 103"/>
                <a:gd name="T6" fmla="*/ 1 w 59"/>
                <a:gd name="T7" fmla="*/ 44 h 103"/>
                <a:gd name="T8" fmla="*/ 1 w 59"/>
                <a:gd name="T9" fmla="*/ 42 h 103"/>
                <a:gd name="T10" fmla="*/ 56 w 59"/>
                <a:gd name="T11" fmla="*/ 1 h 103"/>
                <a:gd name="T12" fmla="*/ 59 w 59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03">
                  <a:moveTo>
                    <a:pt x="59" y="2"/>
                  </a:moveTo>
                  <a:cubicBezTo>
                    <a:pt x="59" y="101"/>
                    <a:pt x="59" y="101"/>
                    <a:pt x="59" y="101"/>
                  </a:cubicBezTo>
                  <a:cubicBezTo>
                    <a:pt x="59" y="102"/>
                    <a:pt x="57" y="103"/>
                    <a:pt x="56" y="10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2"/>
                    <a:pt x="1" y="4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59" y="1"/>
                    <a:pt x="5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Line 38">
              <a:extLst>
                <a:ext uri="{FF2B5EF4-FFF2-40B4-BE49-F238E27FC236}">
                  <a16:creationId xmlns:a16="http://schemas.microsoft.com/office/drawing/2014/main" id="{476161E8-2EB0-F826-BD52-6BBB7771C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A9FD3352-7CFA-7D5D-6CF3-188A1BBE4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B02FCF30-5C49-7373-0E2E-BF7F8F2C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3481"/>
              <a:ext cx="380" cy="202"/>
            </a:xfrm>
            <a:custGeom>
              <a:avLst/>
              <a:gdLst>
                <a:gd name="T0" fmla="*/ 78 w 158"/>
                <a:gd name="T1" fmla="*/ 0 h 84"/>
                <a:gd name="T2" fmla="*/ 0 w 158"/>
                <a:gd name="T3" fmla="*/ 81 h 84"/>
                <a:gd name="T4" fmla="*/ 2 w 158"/>
                <a:gd name="T5" fmla="*/ 84 h 84"/>
                <a:gd name="T6" fmla="*/ 156 w 158"/>
                <a:gd name="T7" fmla="*/ 84 h 84"/>
                <a:gd name="T8" fmla="*/ 158 w 158"/>
                <a:gd name="T9" fmla="*/ 81 h 84"/>
                <a:gd name="T10" fmla="*/ 80 w 158"/>
                <a:gd name="T11" fmla="*/ 0 h 84"/>
                <a:gd name="T12" fmla="*/ 78 w 158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84">
                  <a:moveTo>
                    <a:pt x="78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4"/>
                    <a:pt x="2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8" y="84"/>
                    <a:pt x="158" y="82"/>
                    <a:pt x="158" y="8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1" name="Freeform 5">
            <a:extLst>
              <a:ext uri="{FF2B5EF4-FFF2-40B4-BE49-F238E27FC236}">
                <a16:creationId xmlns:a16="http://schemas.microsoft.com/office/drawing/2014/main" id="{BDF8F6EB-62CF-81FD-3E1E-5985F0631E3A}"/>
              </a:ext>
            </a:extLst>
          </p:cNvPr>
          <p:cNvSpPr>
            <a:spLocks noEditPoints="1"/>
          </p:cNvSpPr>
          <p:nvPr/>
        </p:nvSpPr>
        <p:spPr bwMode="auto">
          <a:xfrm>
            <a:off x="10703596" y="2040241"/>
            <a:ext cx="532243" cy="5334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2 w 192"/>
              <a:gd name="T11" fmla="*/ 133 h 192"/>
              <a:gd name="T12" fmla="*/ 101 w 192"/>
              <a:gd name="T13" fmla="*/ 142 h 192"/>
              <a:gd name="T14" fmla="*/ 101 w 192"/>
              <a:gd name="T15" fmla="*/ 156 h 192"/>
              <a:gd name="T16" fmla="*/ 96 w 192"/>
              <a:gd name="T17" fmla="*/ 156 h 192"/>
              <a:gd name="T18" fmla="*/ 90 w 192"/>
              <a:gd name="T19" fmla="*/ 156 h 192"/>
              <a:gd name="T20" fmla="*/ 90 w 192"/>
              <a:gd name="T21" fmla="*/ 143 h 192"/>
              <a:gd name="T22" fmla="*/ 62 w 192"/>
              <a:gd name="T23" fmla="*/ 117 h 192"/>
              <a:gd name="T24" fmla="*/ 80 w 192"/>
              <a:gd name="T25" fmla="*/ 112 h 192"/>
              <a:gd name="T26" fmla="*/ 96 w 192"/>
              <a:gd name="T27" fmla="*/ 127 h 192"/>
              <a:gd name="T28" fmla="*/ 96 w 192"/>
              <a:gd name="T29" fmla="*/ 127 h 192"/>
              <a:gd name="T30" fmla="*/ 106 w 192"/>
              <a:gd name="T31" fmla="*/ 124 h 192"/>
              <a:gd name="T32" fmla="*/ 109 w 192"/>
              <a:gd name="T33" fmla="*/ 116 h 192"/>
              <a:gd name="T34" fmla="*/ 106 w 192"/>
              <a:gd name="T35" fmla="*/ 109 h 192"/>
              <a:gd name="T36" fmla="*/ 96 w 192"/>
              <a:gd name="T37" fmla="*/ 104 h 192"/>
              <a:gd name="T38" fmla="*/ 92 w 192"/>
              <a:gd name="T39" fmla="*/ 103 h 192"/>
              <a:gd name="T40" fmla="*/ 77 w 192"/>
              <a:gd name="T41" fmla="*/ 96 h 192"/>
              <a:gd name="T42" fmla="*/ 69 w 192"/>
              <a:gd name="T43" fmla="*/ 88 h 192"/>
              <a:gd name="T44" fmla="*/ 66 w 192"/>
              <a:gd name="T45" fmla="*/ 74 h 192"/>
              <a:gd name="T46" fmla="*/ 72 w 192"/>
              <a:gd name="T47" fmla="*/ 56 h 192"/>
              <a:gd name="T48" fmla="*/ 90 w 192"/>
              <a:gd name="T49" fmla="*/ 47 h 192"/>
              <a:gd name="T50" fmla="*/ 90 w 192"/>
              <a:gd name="T51" fmla="*/ 36 h 192"/>
              <a:gd name="T52" fmla="*/ 96 w 192"/>
              <a:gd name="T53" fmla="*/ 36 h 192"/>
              <a:gd name="T54" fmla="*/ 101 w 192"/>
              <a:gd name="T55" fmla="*/ 36 h 192"/>
              <a:gd name="T56" fmla="*/ 101 w 192"/>
              <a:gd name="T57" fmla="*/ 47 h 192"/>
              <a:gd name="T58" fmla="*/ 126 w 192"/>
              <a:gd name="T59" fmla="*/ 68 h 192"/>
              <a:gd name="T60" fmla="*/ 110 w 192"/>
              <a:gd name="T61" fmla="*/ 75 h 192"/>
              <a:gd name="T62" fmla="*/ 96 w 192"/>
              <a:gd name="T63" fmla="*/ 61 h 192"/>
              <a:gd name="T64" fmla="*/ 96 w 192"/>
              <a:gd name="T65" fmla="*/ 61 h 192"/>
              <a:gd name="T66" fmla="*/ 88 w 192"/>
              <a:gd name="T67" fmla="*/ 64 h 192"/>
              <a:gd name="T68" fmla="*/ 86 w 192"/>
              <a:gd name="T69" fmla="*/ 71 h 192"/>
              <a:gd name="T70" fmla="*/ 88 w 192"/>
              <a:gd name="T71" fmla="*/ 78 h 192"/>
              <a:gd name="T72" fmla="*/ 96 w 192"/>
              <a:gd name="T73" fmla="*/ 82 h 192"/>
              <a:gd name="T74" fmla="*/ 100 w 192"/>
              <a:gd name="T75" fmla="*/ 84 h 192"/>
              <a:gd name="T76" fmla="*/ 116 w 192"/>
              <a:gd name="T77" fmla="*/ 91 h 192"/>
              <a:gd name="T78" fmla="*/ 125 w 192"/>
              <a:gd name="T79" fmla="*/ 100 h 192"/>
              <a:gd name="T80" fmla="*/ 129 w 192"/>
              <a:gd name="T81" fmla="*/ 113 h 192"/>
              <a:gd name="T82" fmla="*/ 122 w 192"/>
              <a:gd name="T83" fmla="*/ 13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2" y="133"/>
                </a:moveTo>
                <a:cubicBezTo>
                  <a:pt x="117" y="138"/>
                  <a:pt x="110" y="142"/>
                  <a:pt x="101" y="142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0" y="143"/>
                  <a:pt x="90" y="143"/>
                  <a:pt x="90" y="143"/>
                </a:cubicBezTo>
                <a:cubicBezTo>
                  <a:pt x="75" y="141"/>
                  <a:pt x="66" y="132"/>
                  <a:pt x="62" y="117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22"/>
                  <a:pt x="87" y="127"/>
                  <a:pt x="96" y="127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100" y="127"/>
                  <a:pt x="104" y="126"/>
                  <a:pt x="106" y="124"/>
                </a:cubicBezTo>
                <a:cubicBezTo>
                  <a:pt x="108" y="122"/>
                  <a:pt x="109" y="119"/>
                  <a:pt x="109" y="116"/>
                </a:cubicBezTo>
                <a:cubicBezTo>
                  <a:pt x="109" y="113"/>
                  <a:pt x="108" y="111"/>
                  <a:pt x="106" y="109"/>
                </a:cubicBezTo>
                <a:cubicBezTo>
                  <a:pt x="104" y="108"/>
                  <a:pt x="101" y="106"/>
                  <a:pt x="96" y="104"/>
                </a:cubicBezTo>
                <a:cubicBezTo>
                  <a:pt x="95" y="104"/>
                  <a:pt x="93" y="103"/>
                  <a:pt x="92" y="103"/>
                </a:cubicBezTo>
                <a:cubicBezTo>
                  <a:pt x="86" y="101"/>
                  <a:pt x="81" y="99"/>
                  <a:pt x="77" y="96"/>
                </a:cubicBezTo>
                <a:cubicBezTo>
                  <a:pt x="74" y="94"/>
                  <a:pt x="71" y="91"/>
                  <a:pt x="69" y="88"/>
                </a:cubicBezTo>
                <a:cubicBezTo>
                  <a:pt x="67" y="84"/>
                  <a:pt x="66" y="79"/>
                  <a:pt x="66" y="74"/>
                </a:cubicBezTo>
                <a:cubicBezTo>
                  <a:pt x="66" y="68"/>
                  <a:pt x="68" y="62"/>
                  <a:pt x="72" y="56"/>
                </a:cubicBezTo>
                <a:cubicBezTo>
                  <a:pt x="75" y="51"/>
                  <a:pt x="82" y="48"/>
                  <a:pt x="90" y="47"/>
                </a:cubicBezTo>
                <a:cubicBezTo>
                  <a:pt x="90" y="36"/>
                  <a:pt x="90" y="36"/>
                  <a:pt x="90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14" y="48"/>
                  <a:pt x="122" y="55"/>
                  <a:pt x="126" y="68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7" y="66"/>
                  <a:pt x="103" y="61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3" y="61"/>
                  <a:pt x="90" y="62"/>
                  <a:pt x="88" y="64"/>
                </a:cubicBezTo>
                <a:cubicBezTo>
                  <a:pt x="87" y="66"/>
                  <a:pt x="86" y="69"/>
                  <a:pt x="86" y="71"/>
                </a:cubicBezTo>
                <a:cubicBezTo>
                  <a:pt x="86" y="74"/>
                  <a:pt x="87" y="76"/>
                  <a:pt x="88" y="78"/>
                </a:cubicBezTo>
                <a:cubicBezTo>
                  <a:pt x="90" y="79"/>
                  <a:pt x="92" y="80"/>
                  <a:pt x="96" y="82"/>
                </a:cubicBezTo>
                <a:cubicBezTo>
                  <a:pt x="97" y="82"/>
                  <a:pt x="99" y="83"/>
                  <a:pt x="100" y="84"/>
                </a:cubicBezTo>
                <a:cubicBezTo>
                  <a:pt x="107" y="86"/>
                  <a:pt x="112" y="88"/>
                  <a:pt x="116" y="91"/>
                </a:cubicBezTo>
                <a:cubicBezTo>
                  <a:pt x="120" y="93"/>
                  <a:pt x="123" y="96"/>
                  <a:pt x="125" y="100"/>
                </a:cubicBezTo>
                <a:cubicBezTo>
                  <a:pt x="128" y="104"/>
                  <a:pt x="129" y="108"/>
                  <a:pt x="129" y="113"/>
                </a:cubicBezTo>
                <a:cubicBezTo>
                  <a:pt x="129" y="121"/>
                  <a:pt x="127" y="128"/>
                  <a:pt x="122" y="1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2" name="Group 47">
            <a:extLst>
              <a:ext uri="{FF2B5EF4-FFF2-40B4-BE49-F238E27FC236}">
                <a16:creationId xmlns:a16="http://schemas.microsoft.com/office/drawing/2014/main" id="{FE5C1B68-2D2B-C1A2-47C8-43F8C74C01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2926" y="4155483"/>
            <a:ext cx="543813" cy="474393"/>
            <a:chOff x="6040" y="3231"/>
            <a:chExt cx="470" cy="410"/>
          </a:xfrm>
          <a:solidFill>
            <a:schemeClr val="accent4"/>
          </a:solidFill>
        </p:grpSpPr>
        <p:sp>
          <p:nvSpPr>
            <p:cNvPr id="93" name="Rectangle 48">
              <a:extLst>
                <a:ext uri="{FF2B5EF4-FFF2-40B4-BE49-F238E27FC236}">
                  <a16:creationId xmlns:a16="http://schemas.microsoft.com/office/drawing/2014/main" id="{398F6194-F067-0DAB-08AC-6610DFE95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0" y="3313"/>
              <a:ext cx="225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49">
              <a:extLst>
                <a:ext uri="{FF2B5EF4-FFF2-40B4-BE49-F238E27FC236}">
                  <a16:creationId xmlns:a16="http://schemas.microsoft.com/office/drawing/2014/main" id="{F48E47D2-AA74-4D3D-4C5D-0E8FE3D87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7" y="3313"/>
              <a:ext cx="223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50">
              <a:extLst>
                <a:ext uri="{FF2B5EF4-FFF2-40B4-BE49-F238E27FC236}">
                  <a16:creationId xmlns:a16="http://schemas.microsoft.com/office/drawing/2014/main" id="{3FEC31F0-10CB-93B0-3A2F-F1D02AF4C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5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51">
              <a:extLst>
                <a:ext uri="{FF2B5EF4-FFF2-40B4-BE49-F238E27FC236}">
                  <a16:creationId xmlns:a16="http://schemas.microsoft.com/office/drawing/2014/main" id="{52BE1F2F-6C45-FD6D-47B6-54F0FFF03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7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52">
              <a:extLst>
                <a:ext uri="{FF2B5EF4-FFF2-40B4-BE49-F238E27FC236}">
                  <a16:creationId xmlns:a16="http://schemas.microsoft.com/office/drawing/2014/main" id="{720B80C5-0593-5105-A3EA-124599040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2" y="3231"/>
              <a:ext cx="108" cy="63"/>
            </a:xfrm>
            <a:custGeom>
              <a:avLst/>
              <a:gdLst>
                <a:gd name="T0" fmla="*/ 25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5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5" y="0"/>
                  </a:moveTo>
                  <a:cubicBezTo>
                    <a:pt x="11" y="0"/>
                    <a:pt x="0" y="26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12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 53">
              <a:extLst>
                <a:ext uri="{FF2B5EF4-FFF2-40B4-BE49-F238E27FC236}">
                  <a16:creationId xmlns:a16="http://schemas.microsoft.com/office/drawing/2014/main" id="{DC2DE6C6-DE7D-E6CF-683B-FF60469A7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" y="3231"/>
              <a:ext cx="108" cy="63"/>
            </a:xfrm>
            <a:custGeom>
              <a:avLst/>
              <a:gdLst>
                <a:gd name="T0" fmla="*/ 20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0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0" y="0"/>
                  </a:moveTo>
                  <a:cubicBezTo>
                    <a:pt x="6" y="0"/>
                    <a:pt x="0" y="12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3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8">
            <a:extLst>
              <a:ext uri="{FF2B5EF4-FFF2-40B4-BE49-F238E27FC236}">
                <a16:creationId xmlns:a16="http://schemas.microsoft.com/office/drawing/2014/main" id="{FC0ACB13-938F-C455-D432-806C43ED99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2145" y="2043323"/>
            <a:ext cx="569268" cy="568112"/>
            <a:chOff x="2183" y="3253"/>
            <a:chExt cx="492" cy="491"/>
          </a:xfrm>
          <a:solidFill>
            <a:schemeClr val="accent5"/>
          </a:solidFill>
        </p:grpSpPr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007556CE-5836-9485-0C48-144F7E589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3" y="3298"/>
              <a:ext cx="444" cy="446"/>
            </a:xfrm>
            <a:custGeom>
              <a:avLst/>
              <a:gdLst>
                <a:gd name="T0" fmla="*/ 93 w 185"/>
                <a:gd name="T1" fmla="*/ 186 h 186"/>
                <a:gd name="T2" fmla="*/ 185 w 185"/>
                <a:gd name="T3" fmla="*/ 93 h 186"/>
                <a:gd name="T4" fmla="*/ 175 w 185"/>
                <a:gd name="T5" fmla="*/ 49 h 186"/>
                <a:gd name="T6" fmla="*/ 172 w 185"/>
                <a:gd name="T7" fmla="*/ 49 h 186"/>
                <a:gd name="T8" fmla="*/ 171 w 185"/>
                <a:gd name="T9" fmla="*/ 49 h 186"/>
                <a:gd name="T10" fmla="*/ 159 w 185"/>
                <a:gd name="T11" fmla="*/ 48 h 186"/>
                <a:gd name="T12" fmla="*/ 151 w 185"/>
                <a:gd name="T13" fmla="*/ 57 h 186"/>
                <a:gd name="T14" fmla="*/ 161 w 185"/>
                <a:gd name="T15" fmla="*/ 93 h 186"/>
                <a:gd name="T16" fmla="*/ 93 w 185"/>
                <a:gd name="T17" fmla="*/ 161 h 186"/>
                <a:gd name="T18" fmla="*/ 25 w 185"/>
                <a:gd name="T19" fmla="*/ 93 h 186"/>
                <a:gd name="T20" fmla="*/ 93 w 185"/>
                <a:gd name="T21" fmla="*/ 25 h 186"/>
                <a:gd name="T22" fmla="*/ 129 w 185"/>
                <a:gd name="T23" fmla="*/ 35 h 186"/>
                <a:gd name="T24" fmla="*/ 136 w 185"/>
                <a:gd name="T25" fmla="*/ 27 h 186"/>
                <a:gd name="T26" fmla="*/ 135 w 185"/>
                <a:gd name="T27" fmla="*/ 14 h 186"/>
                <a:gd name="T28" fmla="*/ 135 w 185"/>
                <a:gd name="T29" fmla="*/ 11 h 186"/>
                <a:gd name="T30" fmla="*/ 93 w 185"/>
                <a:gd name="T31" fmla="*/ 0 h 186"/>
                <a:gd name="T32" fmla="*/ 0 w 185"/>
                <a:gd name="T33" fmla="*/ 93 h 186"/>
                <a:gd name="T34" fmla="*/ 93 w 185"/>
                <a:gd name="T35" fmla="*/ 186 h 186"/>
                <a:gd name="T36" fmla="*/ 93 w 185"/>
                <a:gd name="T37" fmla="*/ 186 h 186"/>
                <a:gd name="T38" fmla="*/ 93 w 185"/>
                <a:gd name="T3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5" h="186">
                  <a:moveTo>
                    <a:pt x="93" y="186"/>
                  </a:moveTo>
                  <a:cubicBezTo>
                    <a:pt x="144" y="186"/>
                    <a:pt x="185" y="144"/>
                    <a:pt x="185" y="93"/>
                  </a:cubicBezTo>
                  <a:cubicBezTo>
                    <a:pt x="185" y="77"/>
                    <a:pt x="181" y="62"/>
                    <a:pt x="175" y="49"/>
                  </a:cubicBezTo>
                  <a:cubicBezTo>
                    <a:pt x="174" y="49"/>
                    <a:pt x="173" y="49"/>
                    <a:pt x="172" y="49"/>
                  </a:cubicBezTo>
                  <a:cubicBezTo>
                    <a:pt x="172" y="49"/>
                    <a:pt x="171" y="49"/>
                    <a:pt x="171" y="49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7" y="67"/>
                    <a:pt x="161" y="80"/>
                    <a:pt x="161" y="93"/>
                  </a:cubicBezTo>
                  <a:cubicBezTo>
                    <a:pt x="161" y="130"/>
                    <a:pt x="130" y="161"/>
                    <a:pt x="93" y="161"/>
                  </a:cubicBezTo>
                  <a:cubicBezTo>
                    <a:pt x="55" y="161"/>
                    <a:pt x="25" y="130"/>
                    <a:pt x="25" y="93"/>
                  </a:cubicBezTo>
                  <a:cubicBezTo>
                    <a:pt x="25" y="55"/>
                    <a:pt x="55" y="25"/>
                    <a:pt x="93" y="25"/>
                  </a:cubicBezTo>
                  <a:cubicBezTo>
                    <a:pt x="106" y="25"/>
                    <a:pt x="118" y="28"/>
                    <a:pt x="129" y="35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3"/>
                    <a:pt x="135" y="12"/>
                    <a:pt x="135" y="11"/>
                  </a:cubicBezTo>
                  <a:cubicBezTo>
                    <a:pt x="123" y="4"/>
                    <a:pt x="108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4"/>
                    <a:pt x="41" y="186"/>
                    <a:pt x="93" y="186"/>
                  </a:cubicBezTo>
                  <a:close/>
                  <a:moveTo>
                    <a:pt x="93" y="186"/>
                  </a:moveTo>
                  <a:cubicBezTo>
                    <a:pt x="93" y="186"/>
                    <a:pt x="93" y="186"/>
                    <a:pt x="93" y="1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AB8B30A1-2F8A-107B-8624-E0356EE35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6" y="3411"/>
              <a:ext cx="218" cy="218"/>
            </a:xfrm>
            <a:custGeom>
              <a:avLst/>
              <a:gdLst>
                <a:gd name="T0" fmla="*/ 46 w 91"/>
                <a:gd name="T1" fmla="*/ 22 h 91"/>
                <a:gd name="T2" fmla="*/ 48 w 91"/>
                <a:gd name="T3" fmla="*/ 22 h 91"/>
                <a:gd name="T4" fmla="*/ 65 w 91"/>
                <a:gd name="T5" fmla="*/ 5 h 91"/>
                <a:gd name="T6" fmla="*/ 65 w 91"/>
                <a:gd name="T7" fmla="*/ 4 h 91"/>
                <a:gd name="T8" fmla="*/ 46 w 91"/>
                <a:gd name="T9" fmla="*/ 0 h 91"/>
                <a:gd name="T10" fmla="*/ 0 w 91"/>
                <a:gd name="T11" fmla="*/ 46 h 91"/>
                <a:gd name="T12" fmla="*/ 46 w 91"/>
                <a:gd name="T13" fmla="*/ 91 h 91"/>
                <a:gd name="T14" fmla="*/ 91 w 91"/>
                <a:gd name="T15" fmla="*/ 46 h 91"/>
                <a:gd name="T16" fmla="*/ 87 w 91"/>
                <a:gd name="T17" fmla="*/ 27 h 91"/>
                <a:gd name="T18" fmla="*/ 87 w 91"/>
                <a:gd name="T19" fmla="*/ 27 h 91"/>
                <a:gd name="T20" fmla="*/ 70 w 91"/>
                <a:gd name="T21" fmla="*/ 44 h 91"/>
                <a:gd name="T22" fmla="*/ 70 w 91"/>
                <a:gd name="T23" fmla="*/ 46 h 91"/>
                <a:gd name="T24" fmla="*/ 46 w 91"/>
                <a:gd name="T25" fmla="*/ 70 h 91"/>
                <a:gd name="T26" fmla="*/ 22 w 91"/>
                <a:gd name="T27" fmla="*/ 46 h 91"/>
                <a:gd name="T28" fmla="*/ 46 w 91"/>
                <a:gd name="T29" fmla="*/ 22 h 91"/>
                <a:gd name="T30" fmla="*/ 46 w 91"/>
                <a:gd name="T31" fmla="*/ 22 h 91"/>
                <a:gd name="T32" fmla="*/ 46 w 91"/>
                <a:gd name="T33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1">
                  <a:moveTo>
                    <a:pt x="46" y="22"/>
                  </a:moveTo>
                  <a:cubicBezTo>
                    <a:pt x="46" y="22"/>
                    <a:pt x="47" y="22"/>
                    <a:pt x="48" y="22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2"/>
                    <a:pt x="53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71" y="91"/>
                    <a:pt x="91" y="71"/>
                    <a:pt x="91" y="46"/>
                  </a:cubicBezTo>
                  <a:cubicBezTo>
                    <a:pt x="91" y="39"/>
                    <a:pt x="90" y="32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5"/>
                    <a:pt x="70" y="45"/>
                    <a:pt x="70" y="46"/>
                  </a:cubicBezTo>
                  <a:cubicBezTo>
                    <a:pt x="70" y="59"/>
                    <a:pt x="59" y="70"/>
                    <a:pt x="46" y="70"/>
                  </a:cubicBezTo>
                  <a:cubicBezTo>
                    <a:pt x="32" y="70"/>
                    <a:pt x="22" y="59"/>
                    <a:pt x="22" y="46"/>
                  </a:cubicBezTo>
                  <a:cubicBezTo>
                    <a:pt x="22" y="33"/>
                    <a:pt x="32" y="22"/>
                    <a:pt x="46" y="22"/>
                  </a:cubicBezTo>
                  <a:close/>
                  <a:moveTo>
                    <a:pt x="46" y="22"/>
                  </a:moveTo>
                  <a:cubicBezTo>
                    <a:pt x="46" y="22"/>
                    <a:pt x="46" y="22"/>
                    <a:pt x="46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8C822D52-A40E-105E-34CA-FC5709B8F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5" y="3253"/>
              <a:ext cx="250" cy="246"/>
            </a:xfrm>
            <a:custGeom>
              <a:avLst/>
              <a:gdLst>
                <a:gd name="T0" fmla="*/ 87 w 104"/>
                <a:gd name="T1" fmla="*/ 28 h 103"/>
                <a:gd name="T2" fmla="*/ 92 w 104"/>
                <a:gd name="T3" fmla="*/ 23 h 103"/>
                <a:gd name="T4" fmla="*/ 92 w 104"/>
                <a:gd name="T5" fmla="*/ 14 h 103"/>
                <a:gd name="T6" fmla="*/ 89 w 104"/>
                <a:gd name="T7" fmla="*/ 11 h 103"/>
                <a:gd name="T8" fmla="*/ 85 w 104"/>
                <a:gd name="T9" fmla="*/ 9 h 103"/>
                <a:gd name="T10" fmla="*/ 81 w 104"/>
                <a:gd name="T11" fmla="*/ 11 h 103"/>
                <a:gd name="T12" fmla="*/ 75 w 104"/>
                <a:gd name="T13" fmla="*/ 17 h 103"/>
                <a:gd name="T14" fmla="*/ 74 w 104"/>
                <a:gd name="T15" fmla="*/ 1 h 103"/>
                <a:gd name="T16" fmla="*/ 72 w 104"/>
                <a:gd name="T17" fmla="*/ 0 h 103"/>
                <a:gd name="T18" fmla="*/ 70 w 104"/>
                <a:gd name="T19" fmla="*/ 0 h 103"/>
                <a:gd name="T20" fmla="*/ 48 w 104"/>
                <a:gd name="T21" fmla="*/ 23 h 103"/>
                <a:gd name="T22" fmla="*/ 45 w 104"/>
                <a:gd name="T23" fmla="*/ 31 h 103"/>
                <a:gd name="T24" fmla="*/ 45 w 104"/>
                <a:gd name="T25" fmla="*/ 31 h 103"/>
                <a:gd name="T26" fmla="*/ 46 w 104"/>
                <a:gd name="T27" fmla="*/ 46 h 103"/>
                <a:gd name="T28" fmla="*/ 38 w 104"/>
                <a:gd name="T29" fmla="*/ 54 h 103"/>
                <a:gd name="T30" fmla="*/ 23 w 104"/>
                <a:gd name="T31" fmla="*/ 68 h 103"/>
                <a:gd name="T32" fmla="*/ 23 w 104"/>
                <a:gd name="T33" fmla="*/ 69 h 103"/>
                <a:gd name="T34" fmla="*/ 9 w 104"/>
                <a:gd name="T35" fmla="*/ 83 h 103"/>
                <a:gd name="T36" fmla="*/ 2 w 104"/>
                <a:gd name="T37" fmla="*/ 89 h 103"/>
                <a:gd name="T38" fmla="*/ 1 w 104"/>
                <a:gd name="T39" fmla="*/ 92 h 103"/>
                <a:gd name="T40" fmla="*/ 1 w 104"/>
                <a:gd name="T41" fmla="*/ 97 h 103"/>
                <a:gd name="T42" fmla="*/ 5 w 104"/>
                <a:gd name="T43" fmla="*/ 103 h 103"/>
                <a:gd name="T44" fmla="*/ 6 w 104"/>
                <a:gd name="T45" fmla="*/ 103 h 103"/>
                <a:gd name="T46" fmla="*/ 11 w 104"/>
                <a:gd name="T47" fmla="*/ 102 h 103"/>
                <a:gd name="T48" fmla="*/ 14 w 104"/>
                <a:gd name="T49" fmla="*/ 101 h 103"/>
                <a:gd name="T50" fmla="*/ 59 w 104"/>
                <a:gd name="T51" fmla="*/ 57 h 103"/>
                <a:gd name="T52" fmla="*/ 72 w 104"/>
                <a:gd name="T53" fmla="*/ 58 h 103"/>
                <a:gd name="T54" fmla="*/ 72 w 104"/>
                <a:gd name="T55" fmla="*/ 58 h 103"/>
                <a:gd name="T56" fmla="*/ 73 w 104"/>
                <a:gd name="T57" fmla="*/ 58 h 103"/>
                <a:gd name="T58" fmla="*/ 80 w 104"/>
                <a:gd name="T59" fmla="*/ 55 h 103"/>
                <a:gd name="T60" fmla="*/ 102 w 104"/>
                <a:gd name="T61" fmla="*/ 32 h 103"/>
                <a:gd name="T62" fmla="*/ 101 w 104"/>
                <a:gd name="T63" fmla="*/ 29 h 103"/>
                <a:gd name="T64" fmla="*/ 87 w 104"/>
                <a:gd name="T65" fmla="*/ 28 h 103"/>
                <a:gd name="T66" fmla="*/ 87 w 104"/>
                <a:gd name="T67" fmla="*/ 28 h 103"/>
                <a:gd name="T68" fmla="*/ 87 w 104"/>
                <a:gd name="T69" fmla="*/ 2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103">
                  <a:moveTo>
                    <a:pt x="87" y="28"/>
                  </a:moveTo>
                  <a:cubicBezTo>
                    <a:pt x="92" y="23"/>
                    <a:pt x="92" y="23"/>
                    <a:pt x="92" y="23"/>
                  </a:cubicBezTo>
                  <a:cubicBezTo>
                    <a:pt x="95" y="20"/>
                    <a:pt x="95" y="17"/>
                    <a:pt x="92" y="14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3" y="9"/>
                    <a:pt x="82" y="10"/>
                    <a:pt x="81" y="11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25"/>
                    <a:pt x="45" y="28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90"/>
                    <a:pt x="1" y="91"/>
                    <a:pt x="1" y="92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100"/>
                    <a:pt x="3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2"/>
                    <a:pt x="13" y="102"/>
                    <a:pt x="14" y="101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ubicBezTo>
                    <a:pt x="75" y="58"/>
                    <a:pt x="78" y="57"/>
                    <a:pt x="80" y="5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4" y="31"/>
                    <a:pt x="103" y="29"/>
                    <a:pt x="101" y="29"/>
                  </a:cubicBezTo>
                  <a:lnTo>
                    <a:pt x="87" y="28"/>
                  </a:lnTo>
                  <a:close/>
                  <a:moveTo>
                    <a:pt x="87" y="28"/>
                  </a:moveTo>
                  <a:cubicBezTo>
                    <a:pt x="87" y="28"/>
                    <a:pt x="87" y="28"/>
                    <a:pt x="87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10CDD174-6E33-FE2E-5A75-D57D8352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" y="3908027"/>
            <a:ext cx="5306483" cy="2003806"/>
          </a:xfrm>
          <a:prstGeom prst="rect">
            <a:avLst/>
          </a:prstGeom>
        </p:spPr>
      </p:pic>
      <p:pic>
        <p:nvPicPr>
          <p:cNvPr id="7" name="Picture 6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1460AC4E-0233-8718-4148-E17B05AF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01" y="3908027"/>
            <a:ext cx="5677543" cy="2003806"/>
          </a:xfrm>
          <a:prstGeom prst="rect">
            <a:avLst/>
          </a:prstGeom>
        </p:spPr>
      </p:pic>
      <p:pic>
        <p:nvPicPr>
          <p:cNvPr id="9" name="Picture 8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B01870A6-FA13-B830-1B80-7313F601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74" y="1853940"/>
            <a:ext cx="5677544" cy="1924293"/>
          </a:xfrm>
          <a:prstGeom prst="rect">
            <a:avLst/>
          </a:prstGeom>
        </p:spPr>
      </p:pic>
      <p:pic>
        <p:nvPicPr>
          <p:cNvPr id="11" name="Picture 10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FC4F7989-65AE-4B08-80D4-9E3395BE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53" y="1827435"/>
            <a:ext cx="5306483" cy="18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6C7E2-6288-4E6B-FAAA-DB8FCFBE6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DDD6-9D10-CBDB-C289-6EBE678E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4. Trust and Brand Confidence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26" name="Text Placeholder 94">
            <a:extLst>
              <a:ext uri="{FF2B5EF4-FFF2-40B4-BE49-F238E27FC236}">
                <a16:creationId xmlns:a16="http://schemas.microsoft.com/office/drawing/2014/main" id="{2FF6D0E6-0876-9358-FB95-FD58E6495D53}"/>
              </a:ext>
            </a:extLst>
          </p:cNvPr>
          <p:cNvSpPr txBox="1">
            <a:spLocks/>
          </p:cNvSpPr>
          <p:nvPr/>
        </p:nvSpPr>
        <p:spPr>
          <a:xfrm>
            <a:off x="1326031" y="4142856"/>
            <a:ext cx="3879199" cy="15335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accent3"/>
                </a:solidFill>
              </a:rPr>
              <a:t>AI Integration</a:t>
            </a:r>
            <a:endParaRPr lang="en-US" sz="2000"/>
          </a:p>
          <a:p>
            <a:pPr marL="171450" lvl="1" indent="-171450">
              <a:buFont typeface="Arial"/>
              <a:buChar char="•"/>
            </a:pPr>
            <a:r>
              <a:rPr lang="en-GB" sz="1600" b="1" err="1">
                <a:solidFill>
                  <a:srgbClr val="000000"/>
                </a:solidFill>
              </a:rPr>
              <a:t>Behavioral</a:t>
            </a:r>
            <a:r>
              <a:rPr lang="en-GB" sz="1600" b="1">
                <a:solidFill>
                  <a:srgbClr val="000000"/>
                </a:solidFill>
              </a:rPr>
              <a:t> biometrics</a:t>
            </a:r>
            <a:r>
              <a:rPr lang="en-GB" sz="1600">
                <a:solidFill>
                  <a:srgbClr val="000000"/>
                </a:solidFill>
              </a:rPr>
              <a:t> and </a:t>
            </a:r>
            <a:r>
              <a:rPr lang="en-GB" sz="1600" b="1">
                <a:solidFill>
                  <a:srgbClr val="000000"/>
                </a:solidFill>
              </a:rPr>
              <a:t>real-time fraud detection</a:t>
            </a:r>
            <a:r>
              <a:rPr lang="en-GB" sz="1600">
                <a:solidFill>
                  <a:srgbClr val="000000"/>
                </a:solidFill>
              </a:rPr>
              <a:t> powered by AI to monitor transactions and identify anomalies.</a:t>
            </a:r>
            <a:endParaRPr lang="en-GB" sz="2000">
              <a:cs typeface="Arial"/>
            </a:endParaRPr>
          </a:p>
        </p:txBody>
      </p:sp>
      <p:sp>
        <p:nvSpPr>
          <p:cNvPr id="27" name="Text Placeholder 94">
            <a:extLst>
              <a:ext uri="{FF2B5EF4-FFF2-40B4-BE49-F238E27FC236}">
                <a16:creationId xmlns:a16="http://schemas.microsoft.com/office/drawing/2014/main" id="{924B9AC5-2644-1DBC-7BA0-B4B5CF8A172A}"/>
              </a:ext>
            </a:extLst>
          </p:cNvPr>
          <p:cNvSpPr txBox="1">
            <a:spLocks/>
          </p:cNvSpPr>
          <p:nvPr/>
        </p:nvSpPr>
        <p:spPr>
          <a:xfrm>
            <a:off x="6090187" y="4116112"/>
            <a:ext cx="4435791" cy="15335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accent1"/>
                </a:solidFill>
              </a:rPr>
              <a:t>Risks</a:t>
            </a:r>
          </a:p>
          <a:p>
            <a:pPr marL="171450" indent="-171450">
              <a:buFont typeface="Arial"/>
              <a:buChar char="•"/>
            </a:pPr>
            <a:r>
              <a:rPr lang="en-GB" sz="1600">
                <a:solidFill>
                  <a:srgbClr val="000000"/>
                </a:solidFill>
              </a:rPr>
              <a:t>False positives could frustrate customers by blocking legitimate transactions.</a:t>
            </a:r>
            <a:endParaRPr lang="en-GB" sz="2000">
              <a:cs typeface="Arial"/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600">
                <a:solidFill>
                  <a:srgbClr val="000000"/>
                </a:solidFill>
              </a:rPr>
              <a:t>Need for </a:t>
            </a:r>
            <a:r>
              <a:rPr lang="en-GB" sz="1600" b="1">
                <a:solidFill>
                  <a:srgbClr val="000000"/>
                </a:solidFill>
              </a:rPr>
              <a:t>secure data management</a:t>
            </a:r>
            <a:r>
              <a:rPr lang="en-GB" sz="1600">
                <a:solidFill>
                  <a:srgbClr val="000000"/>
                </a:solidFill>
              </a:rPr>
              <a:t> and strict </a:t>
            </a:r>
            <a:r>
              <a:rPr lang="en-GB" sz="1600" b="1">
                <a:solidFill>
                  <a:srgbClr val="000000"/>
                </a:solidFill>
              </a:rPr>
              <a:t>privacy compliance</a:t>
            </a:r>
            <a:r>
              <a:rPr lang="en-GB" sz="1600">
                <a:solidFill>
                  <a:srgbClr val="000000"/>
                </a:solidFill>
              </a:rPr>
              <a:t> to ensure effective operation</a:t>
            </a:r>
            <a:r>
              <a:rPr lang="en-GB" sz="1800"/>
              <a:t>. </a:t>
            </a:r>
            <a:endParaRPr lang="en-GB" sz="1800">
              <a:cs typeface="Arial"/>
            </a:endParaRPr>
          </a:p>
        </p:txBody>
      </p:sp>
      <p:sp>
        <p:nvSpPr>
          <p:cNvPr id="28" name="Text Placeholder 94">
            <a:extLst>
              <a:ext uri="{FF2B5EF4-FFF2-40B4-BE49-F238E27FC236}">
                <a16:creationId xmlns:a16="http://schemas.microsoft.com/office/drawing/2014/main" id="{2C0D7D40-93B3-BAE8-32B7-8BB90FA78233}"/>
              </a:ext>
            </a:extLst>
          </p:cNvPr>
          <p:cNvSpPr txBox="1">
            <a:spLocks/>
          </p:cNvSpPr>
          <p:nvPr/>
        </p:nvSpPr>
        <p:spPr>
          <a:xfrm>
            <a:off x="1326819" y="2029134"/>
            <a:ext cx="4005094" cy="152689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accent5"/>
                </a:solidFill>
              </a:rPr>
              <a:t>Objectives</a:t>
            </a:r>
            <a:endParaRPr lang="en-US" sz="2000">
              <a:solidFill>
                <a:schemeClr val="accent5"/>
              </a:solidFill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600" b="1">
                <a:solidFill>
                  <a:srgbClr val="000000"/>
                </a:solidFill>
              </a:rPr>
              <a:t>Reduce fraud risks</a:t>
            </a:r>
            <a:r>
              <a:rPr lang="en-GB" sz="1600">
                <a:solidFill>
                  <a:srgbClr val="000000"/>
                </a:solidFill>
              </a:rPr>
              <a:t> and protect the brand by using AI to authenticate transactions and detect fraudulent activity.</a:t>
            </a:r>
            <a:endParaRPr lang="en-GB" sz="2000">
              <a:cs typeface="Arial"/>
            </a:endParaRPr>
          </a:p>
        </p:txBody>
      </p:sp>
      <p:sp>
        <p:nvSpPr>
          <p:cNvPr id="29" name="Text Placeholder 94">
            <a:extLst>
              <a:ext uri="{FF2B5EF4-FFF2-40B4-BE49-F238E27FC236}">
                <a16:creationId xmlns:a16="http://schemas.microsoft.com/office/drawing/2014/main" id="{1785BF1D-5D5F-4AD3-95CD-412AEA24096E}"/>
              </a:ext>
            </a:extLst>
          </p:cNvPr>
          <p:cNvSpPr txBox="1">
            <a:spLocks/>
          </p:cNvSpPr>
          <p:nvPr/>
        </p:nvSpPr>
        <p:spPr>
          <a:xfrm>
            <a:off x="6157236" y="2002390"/>
            <a:ext cx="4396035" cy="15335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accent4"/>
                </a:solidFill>
              </a:rPr>
              <a:t>Benefits</a:t>
            </a:r>
          </a:p>
          <a:p>
            <a:pPr marL="171450" indent="-171450">
              <a:buFont typeface="Arial"/>
              <a:buChar char="•"/>
            </a:pPr>
            <a:r>
              <a:rPr lang="en-GB" sz="1600">
                <a:solidFill>
                  <a:srgbClr val="000000"/>
                </a:solidFill>
              </a:rPr>
              <a:t>Protects customers and Sentinel from financial losses.</a:t>
            </a:r>
            <a:endParaRPr lang="en-GB" sz="2000">
              <a:cs typeface="Arial"/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600" b="1">
                <a:solidFill>
                  <a:srgbClr val="000000"/>
                </a:solidFill>
              </a:rPr>
              <a:t>Preserves brand reputation</a:t>
            </a:r>
            <a:r>
              <a:rPr lang="en-GB" sz="1600">
                <a:solidFill>
                  <a:srgbClr val="000000"/>
                </a:solidFill>
              </a:rPr>
              <a:t> by preventing fraud and responding quickly to threats.</a:t>
            </a:r>
            <a:endParaRPr lang="en-GB" sz="2000">
              <a:cs typeface="Arial"/>
            </a:endParaRPr>
          </a:p>
        </p:txBody>
      </p:sp>
      <p:grpSp>
        <p:nvGrpSpPr>
          <p:cNvPr id="51" name="Group 22">
            <a:extLst>
              <a:ext uri="{FF2B5EF4-FFF2-40B4-BE49-F238E27FC236}">
                <a16:creationId xmlns:a16="http://schemas.microsoft.com/office/drawing/2014/main" id="{F6A86422-EB4C-1C12-C67D-2C39EE1FA9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5387" y="4022398"/>
            <a:ext cx="499846" cy="420010"/>
            <a:chOff x="4092" y="3320"/>
            <a:chExt cx="432" cy="363"/>
          </a:xfrm>
          <a:solidFill>
            <a:schemeClr val="accent1"/>
          </a:solidFill>
        </p:grpSpPr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21642D60-5734-4BD3-A99E-44D58734B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3365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2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2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2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Line 24">
              <a:extLst>
                <a:ext uri="{FF2B5EF4-FFF2-40B4-BE49-F238E27FC236}">
                  <a16:creationId xmlns:a16="http://schemas.microsoft.com/office/drawing/2014/main" id="{5EE008B0-CF03-3937-D3BF-335C6D250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Line 25">
              <a:extLst>
                <a:ext uri="{FF2B5EF4-FFF2-40B4-BE49-F238E27FC236}">
                  <a16:creationId xmlns:a16="http://schemas.microsoft.com/office/drawing/2014/main" id="{6FF69A75-9787-3557-009E-3A42FB496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Line 26">
              <a:extLst>
                <a:ext uri="{FF2B5EF4-FFF2-40B4-BE49-F238E27FC236}">
                  <a16:creationId xmlns:a16="http://schemas.microsoft.com/office/drawing/2014/main" id="{C1C7036F-121E-C867-0951-76E1D9307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Line 27">
              <a:extLst>
                <a:ext uri="{FF2B5EF4-FFF2-40B4-BE49-F238E27FC236}">
                  <a16:creationId xmlns:a16="http://schemas.microsoft.com/office/drawing/2014/main" id="{7027D45F-893E-DBFC-C730-4FDB47CFB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725867DB-74FF-9BDB-D57B-B0C3D9642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3413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3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3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3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Line 29">
              <a:extLst>
                <a:ext uri="{FF2B5EF4-FFF2-40B4-BE49-F238E27FC236}">
                  <a16:creationId xmlns:a16="http://schemas.microsoft.com/office/drawing/2014/main" id="{546E5921-C97D-082E-6749-C131EBBECD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Line 30">
              <a:extLst>
                <a:ext uri="{FF2B5EF4-FFF2-40B4-BE49-F238E27FC236}">
                  <a16:creationId xmlns:a16="http://schemas.microsoft.com/office/drawing/2014/main" id="{08E75160-9264-7B45-7B0C-6447BD615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Line 31">
              <a:extLst>
                <a:ext uri="{FF2B5EF4-FFF2-40B4-BE49-F238E27FC236}">
                  <a16:creationId xmlns:a16="http://schemas.microsoft.com/office/drawing/2014/main" id="{43E2EA94-A809-4026-88CB-51301AE62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87B2E1AA-E00F-14AE-960A-97FE121615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636BF2A5-1BEA-F093-31F1-963F21FDA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" y="3320"/>
              <a:ext cx="290" cy="146"/>
            </a:xfrm>
            <a:custGeom>
              <a:avLst/>
              <a:gdLst>
                <a:gd name="T0" fmla="*/ 117 w 121"/>
                <a:gd name="T1" fmla="*/ 61 h 61"/>
                <a:gd name="T2" fmla="*/ 114 w 121"/>
                <a:gd name="T3" fmla="*/ 58 h 61"/>
                <a:gd name="T4" fmla="*/ 114 w 121"/>
                <a:gd name="T5" fmla="*/ 10 h 61"/>
                <a:gd name="T6" fmla="*/ 110 w 121"/>
                <a:gd name="T7" fmla="*/ 7 h 61"/>
                <a:gd name="T8" fmla="*/ 11 w 121"/>
                <a:gd name="T9" fmla="*/ 7 h 61"/>
                <a:gd name="T10" fmla="*/ 7 w 121"/>
                <a:gd name="T11" fmla="*/ 10 h 61"/>
                <a:gd name="T12" fmla="*/ 7 w 121"/>
                <a:gd name="T13" fmla="*/ 58 h 61"/>
                <a:gd name="T14" fmla="*/ 4 w 121"/>
                <a:gd name="T15" fmla="*/ 61 h 61"/>
                <a:gd name="T16" fmla="*/ 0 w 121"/>
                <a:gd name="T17" fmla="*/ 58 h 61"/>
                <a:gd name="T18" fmla="*/ 0 w 121"/>
                <a:gd name="T19" fmla="*/ 10 h 61"/>
                <a:gd name="T20" fmla="*/ 11 w 121"/>
                <a:gd name="T21" fmla="*/ 0 h 61"/>
                <a:gd name="T22" fmla="*/ 110 w 121"/>
                <a:gd name="T23" fmla="*/ 0 h 61"/>
                <a:gd name="T24" fmla="*/ 121 w 121"/>
                <a:gd name="T25" fmla="*/ 10 h 61"/>
                <a:gd name="T26" fmla="*/ 121 w 121"/>
                <a:gd name="T27" fmla="*/ 58 h 61"/>
                <a:gd name="T28" fmla="*/ 117 w 121"/>
                <a:gd name="T2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61">
                  <a:moveTo>
                    <a:pt x="117" y="61"/>
                  </a:moveTo>
                  <a:cubicBezTo>
                    <a:pt x="115" y="61"/>
                    <a:pt x="114" y="60"/>
                    <a:pt x="114" y="58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2" y="7"/>
                    <a:pt x="1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7" y="8"/>
                    <a:pt x="7" y="10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60"/>
                    <a:pt x="6" y="61"/>
                    <a:pt x="4" y="61"/>
                  </a:cubicBezTo>
                  <a:cubicBezTo>
                    <a:pt x="2" y="61"/>
                    <a:pt x="0" y="60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1" y="4"/>
                    <a:pt x="121" y="10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60"/>
                    <a:pt x="119" y="61"/>
                    <a:pt x="11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974A0E9F-434F-6925-539B-BC337C481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" y="3368"/>
              <a:ext cx="57" cy="82"/>
            </a:xfrm>
            <a:custGeom>
              <a:avLst/>
              <a:gdLst>
                <a:gd name="T0" fmla="*/ 0 w 24"/>
                <a:gd name="T1" fmla="*/ 16 h 34"/>
                <a:gd name="T2" fmla="*/ 21 w 24"/>
                <a:gd name="T3" fmla="*/ 0 h 34"/>
                <a:gd name="T4" fmla="*/ 24 w 24"/>
                <a:gd name="T5" fmla="*/ 1 h 34"/>
                <a:gd name="T6" fmla="*/ 24 w 24"/>
                <a:gd name="T7" fmla="*/ 33 h 34"/>
                <a:gd name="T8" fmla="*/ 21 w 24"/>
                <a:gd name="T9" fmla="*/ 34 h 34"/>
                <a:gd name="T10" fmla="*/ 0 w 24"/>
                <a:gd name="T11" fmla="*/ 18 h 34"/>
                <a:gd name="T12" fmla="*/ 0 w 24"/>
                <a:gd name="T13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4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4" y="0"/>
                    <a:pt x="24" y="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2" y="34"/>
                    <a:pt x="21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5E7FA02B-02AC-F7BB-505C-CCA49173E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3370"/>
              <a:ext cx="58" cy="80"/>
            </a:xfrm>
            <a:custGeom>
              <a:avLst/>
              <a:gdLst>
                <a:gd name="T0" fmla="*/ 2 w 24"/>
                <a:gd name="T1" fmla="*/ 0 h 33"/>
                <a:gd name="T2" fmla="*/ 23 w 24"/>
                <a:gd name="T3" fmla="*/ 15 h 33"/>
                <a:gd name="T4" fmla="*/ 23 w 24"/>
                <a:gd name="T5" fmla="*/ 17 h 33"/>
                <a:gd name="T6" fmla="*/ 2 w 24"/>
                <a:gd name="T7" fmla="*/ 33 h 33"/>
                <a:gd name="T8" fmla="*/ 0 w 24"/>
                <a:gd name="T9" fmla="*/ 32 h 33"/>
                <a:gd name="T10" fmla="*/ 0 w 24"/>
                <a:gd name="T11" fmla="*/ 2 h 33"/>
                <a:gd name="T12" fmla="*/ 2 w 24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3">
                  <a:moveTo>
                    <a:pt x="2" y="0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4" y="16"/>
                    <a:pt x="24" y="17"/>
                    <a:pt x="23" y="17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EE004519-6948-EC2E-A6D9-DCAE3E3F8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" y="3430"/>
              <a:ext cx="140" cy="248"/>
            </a:xfrm>
            <a:custGeom>
              <a:avLst/>
              <a:gdLst>
                <a:gd name="T0" fmla="*/ 0 w 58"/>
                <a:gd name="T1" fmla="*/ 2 h 103"/>
                <a:gd name="T2" fmla="*/ 0 w 58"/>
                <a:gd name="T3" fmla="*/ 101 h 103"/>
                <a:gd name="T4" fmla="*/ 2 w 58"/>
                <a:gd name="T5" fmla="*/ 102 h 103"/>
                <a:gd name="T6" fmla="*/ 58 w 58"/>
                <a:gd name="T7" fmla="*/ 44 h 103"/>
                <a:gd name="T8" fmla="*/ 57 w 58"/>
                <a:gd name="T9" fmla="*/ 42 h 103"/>
                <a:gd name="T10" fmla="*/ 2 w 58"/>
                <a:gd name="T11" fmla="*/ 1 h 103"/>
                <a:gd name="T12" fmla="*/ 0 w 58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03">
                  <a:moveTo>
                    <a:pt x="0" y="2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1" y="103"/>
                    <a:pt x="2" y="102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3"/>
                    <a:pt x="58" y="42"/>
                    <a:pt x="57" y="4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B2D3BF31-A496-95BB-8315-1164858AC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" y="3430"/>
              <a:ext cx="141" cy="248"/>
            </a:xfrm>
            <a:custGeom>
              <a:avLst/>
              <a:gdLst>
                <a:gd name="T0" fmla="*/ 59 w 59"/>
                <a:gd name="T1" fmla="*/ 2 h 103"/>
                <a:gd name="T2" fmla="*/ 59 w 59"/>
                <a:gd name="T3" fmla="*/ 101 h 103"/>
                <a:gd name="T4" fmla="*/ 56 w 59"/>
                <a:gd name="T5" fmla="*/ 102 h 103"/>
                <a:gd name="T6" fmla="*/ 1 w 59"/>
                <a:gd name="T7" fmla="*/ 44 h 103"/>
                <a:gd name="T8" fmla="*/ 1 w 59"/>
                <a:gd name="T9" fmla="*/ 42 h 103"/>
                <a:gd name="T10" fmla="*/ 56 w 59"/>
                <a:gd name="T11" fmla="*/ 1 h 103"/>
                <a:gd name="T12" fmla="*/ 59 w 59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03">
                  <a:moveTo>
                    <a:pt x="59" y="2"/>
                  </a:moveTo>
                  <a:cubicBezTo>
                    <a:pt x="59" y="101"/>
                    <a:pt x="59" y="101"/>
                    <a:pt x="59" y="101"/>
                  </a:cubicBezTo>
                  <a:cubicBezTo>
                    <a:pt x="59" y="102"/>
                    <a:pt x="57" y="103"/>
                    <a:pt x="56" y="10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2"/>
                    <a:pt x="1" y="4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59" y="1"/>
                    <a:pt x="5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Line 38">
              <a:extLst>
                <a:ext uri="{FF2B5EF4-FFF2-40B4-BE49-F238E27FC236}">
                  <a16:creationId xmlns:a16="http://schemas.microsoft.com/office/drawing/2014/main" id="{5423A8BA-6523-3607-CEFB-CC12CFA1C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1331BA80-5695-8B30-A156-E5DB2AAD02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D33B2BF7-9A88-A2EA-58EF-2759CD35C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3481"/>
              <a:ext cx="380" cy="202"/>
            </a:xfrm>
            <a:custGeom>
              <a:avLst/>
              <a:gdLst>
                <a:gd name="T0" fmla="*/ 78 w 158"/>
                <a:gd name="T1" fmla="*/ 0 h 84"/>
                <a:gd name="T2" fmla="*/ 0 w 158"/>
                <a:gd name="T3" fmla="*/ 81 h 84"/>
                <a:gd name="T4" fmla="*/ 2 w 158"/>
                <a:gd name="T5" fmla="*/ 84 h 84"/>
                <a:gd name="T6" fmla="*/ 156 w 158"/>
                <a:gd name="T7" fmla="*/ 84 h 84"/>
                <a:gd name="T8" fmla="*/ 158 w 158"/>
                <a:gd name="T9" fmla="*/ 81 h 84"/>
                <a:gd name="T10" fmla="*/ 80 w 158"/>
                <a:gd name="T11" fmla="*/ 0 h 84"/>
                <a:gd name="T12" fmla="*/ 78 w 158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84">
                  <a:moveTo>
                    <a:pt x="78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4"/>
                    <a:pt x="2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8" y="84"/>
                    <a:pt x="158" y="82"/>
                    <a:pt x="158" y="8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1" name="Freeform 5">
            <a:extLst>
              <a:ext uri="{FF2B5EF4-FFF2-40B4-BE49-F238E27FC236}">
                <a16:creationId xmlns:a16="http://schemas.microsoft.com/office/drawing/2014/main" id="{335F27AE-C3D1-9DA2-8EDB-BCC6C339A0E0}"/>
              </a:ext>
            </a:extLst>
          </p:cNvPr>
          <p:cNvSpPr>
            <a:spLocks noEditPoints="1"/>
          </p:cNvSpPr>
          <p:nvPr/>
        </p:nvSpPr>
        <p:spPr bwMode="auto">
          <a:xfrm>
            <a:off x="10703596" y="2040241"/>
            <a:ext cx="532243" cy="5334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2 w 192"/>
              <a:gd name="T11" fmla="*/ 133 h 192"/>
              <a:gd name="T12" fmla="*/ 101 w 192"/>
              <a:gd name="T13" fmla="*/ 142 h 192"/>
              <a:gd name="T14" fmla="*/ 101 w 192"/>
              <a:gd name="T15" fmla="*/ 156 h 192"/>
              <a:gd name="T16" fmla="*/ 96 w 192"/>
              <a:gd name="T17" fmla="*/ 156 h 192"/>
              <a:gd name="T18" fmla="*/ 90 w 192"/>
              <a:gd name="T19" fmla="*/ 156 h 192"/>
              <a:gd name="T20" fmla="*/ 90 w 192"/>
              <a:gd name="T21" fmla="*/ 143 h 192"/>
              <a:gd name="T22" fmla="*/ 62 w 192"/>
              <a:gd name="T23" fmla="*/ 117 h 192"/>
              <a:gd name="T24" fmla="*/ 80 w 192"/>
              <a:gd name="T25" fmla="*/ 112 h 192"/>
              <a:gd name="T26" fmla="*/ 96 w 192"/>
              <a:gd name="T27" fmla="*/ 127 h 192"/>
              <a:gd name="T28" fmla="*/ 96 w 192"/>
              <a:gd name="T29" fmla="*/ 127 h 192"/>
              <a:gd name="T30" fmla="*/ 106 w 192"/>
              <a:gd name="T31" fmla="*/ 124 h 192"/>
              <a:gd name="T32" fmla="*/ 109 w 192"/>
              <a:gd name="T33" fmla="*/ 116 h 192"/>
              <a:gd name="T34" fmla="*/ 106 w 192"/>
              <a:gd name="T35" fmla="*/ 109 h 192"/>
              <a:gd name="T36" fmla="*/ 96 w 192"/>
              <a:gd name="T37" fmla="*/ 104 h 192"/>
              <a:gd name="T38" fmla="*/ 92 w 192"/>
              <a:gd name="T39" fmla="*/ 103 h 192"/>
              <a:gd name="T40" fmla="*/ 77 w 192"/>
              <a:gd name="T41" fmla="*/ 96 h 192"/>
              <a:gd name="T42" fmla="*/ 69 w 192"/>
              <a:gd name="T43" fmla="*/ 88 h 192"/>
              <a:gd name="T44" fmla="*/ 66 w 192"/>
              <a:gd name="T45" fmla="*/ 74 h 192"/>
              <a:gd name="T46" fmla="*/ 72 w 192"/>
              <a:gd name="T47" fmla="*/ 56 h 192"/>
              <a:gd name="T48" fmla="*/ 90 w 192"/>
              <a:gd name="T49" fmla="*/ 47 h 192"/>
              <a:gd name="T50" fmla="*/ 90 w 192"/>
              <a:gd name="T51" fmla="*/ 36 h 192"/>
              <a:gd name="T52" fmla="*/ 96 w 192"/>
              <a:gd name="T53" fmla="*/ 36 h 192"/>
              <a:gd name="T54" fmla="*/ 101 w 192"/>
              <a:gd name="T55" fmla="*/ 36 h 192"/>
              <a:gd name="T56" fmla="*/ 101 w 192"/>
              <a:gd name="T57" fmla="*/ 47 h 192"/>
              <a:gd name="T58" fmla="*/ 126 w 192"/>
              <a:gd name="T59" fmla="*/ 68 h 192"/>
              <a:gd name="T60" fmla="*/ 110 w 192"/>
              <a:gd name="T61" fmla="*/ 75 h 192"/>
              <a:gd name="T62" fmla="*/ 96 w 192"/>
              <a:gd name="T63" fmla="*/ 61 h 192"/>
              <a:gd name="T64" fmla="*/ 96 w 192"/>
              <a:gd name="T65" fmla="*/ 61 h 192"/>
              <a:gd name="T66" fmla="*/ 88 w 192"/>
              <a:gd name="T67" fmla="*/ 64 h 192"/>
              <a:gd name="T68" fmla="*/ 86 w 192"/>
              <a:gd name="T69" fmla="*/ 71 h 192"/>
              <a:gd name="T70" fmla="*/ 88 w 192"/>
              <a:gd name="T71" fmla="*/ 78 h 192"/>
              <a:gd name="T72" fmla="*/ 96 w 192"/>
              <a:gd name="T73" fmla="*/ 82 h 192"/>
              <a:gd name="T74" fmla="*/ 100 w 192"/>
              <a:gd name="T75" fmla="*/ 84 h 192"/>
              <a:gd name="T76" fmla="*/ 116 w 192"/>
              <a:gd name="T77" fmla="*/ 91 h 192"/>
              <a:gd name="T78" fmla="*/ 125 w 192"/>
              <a:gd name="T79" fmla="*/ 100 h 192"/>
              <a:gd name="T80" fmla="*/ 129 w 192"/>
              <a:gd name="T81" fmla="*/ 113 h 192"/>
              <a:gd name="T82" fmla="*/ 122 w 192"/>
              <a:gd name="T83" fmla="*/ 13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2" y="133"/>
                </a:moveTo>
                <a:cubicBezTo>
                  <a:pt x="117" y="138"/>
                  <a:pt x="110" y="142"/>
                  <a:pt x="101" y="142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0" y="143"/>
                  <a:pt x="90" y="143"/>
                  <a:pt x="90" y="143"/>
                </a:cubicBezTo>
                <a:cubicBezTo>
                  <a:pt x="75" y="141"/>
                  <a:pt x="66" y="132"/>
                  <a:pt x="62" y="117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22"/>
                  <a:pt x="87" y="127"/>
                  <a:pt x="96" y="127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100" y="127"/>
                  <a:pt x="104" y="126"/>
                  <a:pt x="106" y="124"/>
                </a:cubicBezTo>
                <a:cubicBezTo>
                  <a:pt x="108" y="122"/>
                  <a:pt x="109" y="119"/>
                  <a:pt x="109" y="116"/>
                </a:cubicBezTo>
                <a:cubicBezTo>
                  <a:pt x="109" y="113"/>
                  <a:pt x="108" y="111"/>
                  <a:pt x="106" y="109"/>
                </a:cubicBezTo>
                <a:cubicBezTo>
                  <a:pt x="104" y="108"/>
                  <a:pt x="101" y="106"/>
                  <a:pt x="96" y="104"/>
                </a:cubicBezTo>
                <a:cubicBezTo>
                  <a:pt x="95" y="104"/>
                  <a:pt x="93" y="103"/>
                  <a:pt x="92" y="103"/>
                </a:cubicBezTo>
                <a:cubicBezTo>
                  <a:pt x="86" y="101"/>
                  <a:pt x="81" y="99"/>
                  <a:pt x="77" y="96"/>
                </a:cubicBezTo>
                <a:cubicBezTo>
                  <a:pt x="74" y="94"/>
                  <a:pt x="71" y="91"/>
                  <a:pt x="69" y="88"/>
                </a:cubicBezTo>
                <a:cubicBezTo>
                  <a:pt x="67" y="84"/>
                  <a:pt x="66" y="79"/>
                  <a:pt x="66" y="74"/>
                </a:cubicBezTo>
                <a:cubicBezTo>
                  <a:pt x="66" y="68"/>
                  <a:pt x="68" y="62"/>
                  <a:pt x="72" y="56"/>
                </a:cubicBezTo>
                <a:cubicBezTo>
                  <a:pt x="75" y="51"/>
                  <a:pt x="82" y="48"/>
                  <a:pt x="90" y="47"/>
                </a:cubicBezTo>
                <a:cubicBezTo>
                  <a:pt x="90" y="36"/>
                  <a:pt x="90" y="36"/>
                  <a:pt x="90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14" y="48"/>
                  <a:pt x="122" y="55"/>
                  <a:pt x="126" y="68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7" y="66"/>
                  <a:pt x="103" y="61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3" y="61"/>
                  <a:pt x="90" y="62"/>
                  <a:pt x="88" y="64"/>
                </a:cubicBezTo>
                <a:cubicBezTo>
                  <a:pt x="87" y="66"/>
                  <a:pt x="86" y="69"/>
                  <a:pt x="86" y="71"/>
                </a:cubicBezTo>
                <a:cubicBezTo>
                  <a:pt x="86" y="74"/>
                  <a:pt x="87" y="76"/>
                  <a:pt x="88" y="78"/>
                </a:cubicBezTo>
                <a:cubicBezTo>
                  <a:pt x="90" y="79"/>
                  <a:pt x="92" y="80"/>
                  <a:pt x="96" y="82"/>
                </a:cubicBezTo>
                <a:cubicBezTo>
                  <a:pt x="97" y="82"/>
                  <a:pt x="99" y="83"/>
                  <a:pt x="100" y="84"/>
                </a:cubicBezTo>
                <a:cubicBezTo>
                  <a:pt x="107" y="86"/>
                  <a:pt x="112" y="88"/>
                  <a:pt x="116" y="91"/>
                </a:cubicBezTo>
                <a:cubicBezTo>
                  <a:pt x="120" y="93"/>
                  <a:pt x="123" y="96"/>
                  <a:pt x="125" y="100"/>
                </a:cubicBezTo>
                <a:cubicBezTo>
                  <a:pt x="128" y="104"/>
                  <a:pt x="129" y="108"/>
                  <a:pt x="129" y="113"/>
                </a:cubicBezTo>
                <a:cubicBezTo>
                  <a:pt x="129" y="121"/>
                  <a:pt x="127" y="128"/>
                  <a:pt x="122" y="1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2" name="Group 47">
            <a:extLst>
              <a:ext uri="{FF2B5EF4-FFF2-40B4-BE49-F238E27FC236}">
                <a16:creationId xmlns:a16="http://schemas.microsoft.com/office/drawing/2014/main" id="{EE4A885E-E1C8-089F-AFA7-850C41D999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2109" y="4155483"/>
            <a:ext cx="543813" cy="474393"/>
            <a:chOff x="6040" y="3231"/>
            <a:chExt cx="470" cy="410"/>
          </a:xfrm>
          <a:solidFill>
            <a:schemeClr val="accent4"/>
          </a:solidFill>
        </p:grpSpPr>
        <p:sp>
          <p:nvSpPr>
            <p:cNvPr id="93" name="Rectangle 48">
              <a:extLst>
                <a:ext uri="{FF2B5EF4-FFF2-40B4-BE49-F238E27FC236}">
                  <a16:creationId xmlns:a16="http://schemas.microsoft.com/office/drawing/2014/main" id="{EE3B3E57-A50E-FAAA-AD85-6F3217F20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0" y="3313"/>
              <a:ext cx="225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49">
              <a:extLst>
                <a:ext uri="{FF2B5EF4-FFF2-40B4-BE49-F238E27FC236}">
                  <a16:creationId xmlns:a16="http://schemas.microsoft.com/office/drawing/2014/main" id="{38869F89-80CF-DBEF-48BA-EB9BC775B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7" y="3313"/>
              <a:ext cx="223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50">
              <a:extLst>
                <a:ext uri="{FF2B5EF4-FFF2-40B4-BE49-F238E27FC236}">
                  <a16:creationId xmlns:a16="http://schemas.microsoft.com/office/drawing/2014/main" id="{67F899BF-9BF5-7DB2-A2AF-F4600C5CB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5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51">
              <a:extLst>
                <a:ext uri="{FF2B5EF4-FFF2-40B4-BE49-F238E27FC236}">
                  <a16:creationId xmlns:a16="http://schemas.microsoft.com/office/drawing/2014/main" id="{9EC1D426-1697-742C-E73C-E1FEC4E95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7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52">
              <a:extLst>
                <a:ext uri="{FF2B5EF4-FFF2-40B4-BE49-F238E27FC236}">
                  <a16:creationId xmlns:a16="http://schemas.microsoft.com/office/drawing/2014/main" id="{9A50961D-B88A-D811-13B8-E10E8814D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2" y="3231"/>
              <a:ext cx="108" cy="63"/>
            </a:xfrm>
            <a:custGeom>
              <a:avLst/>
              <a:gdLst>
                <a:gd name="T0" fmla="*/ 25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5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5" y="0"/>
                  </a:moveTo>
                  <a:cubicBezTo>
                    <a:pt x="11" y="0"/>
                    <a:pt x="0" y="26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12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 53">
              <a:extLst>
                <a:ext uri="{FF2B5EF4-FFF2-40B4-BE49-F238E27FC236}">
                  <a16:creationId xmlns:a16="http://schemas.microsoft.com/office/drawing/2014/main" id="{0034CD89-4F4B-BF82-EEC8-4B4FF98C0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" y="3231"/>
              <a:ext cx="108" cy="63"/>
            </a:xfrm>
            <a:custGeom>
              <a:avLst/>
              <a:gdLst>
                <a:gd name="T0" fmla="*/ 20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0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0" y="0"/>
                  </a:moveTo>
                  <a:cubicBezTo>
                    <a:pt x="6" y="0"/>
                    <a:pt x="0" y="12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3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8">
            <a:extLst>
              <a:ext uri="{FF2B5EF4-FFF2-40B4-BE49-F238E27FC236}">
                <a16:creationId xmlns:a16="http://schemas.microsoft.com/office/drawing/2014/main" id="{899FF3F9-4E55-735D-C036-C91A1703EB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1328" y="2043323"/>
            <a:ext cx="569268" cy="568112"/>
            <a:chOff x="2183" y="3253"/>
            <a:chExt cx="492" cy="491"/>
          </a:xfrm>
          <a:solidFill>
            <a:schemeClr val="accent5"/>
          </a:solidFill>
        </p:grpSpPr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3D29C2D6-4278-7B6C-1DA5-AB45F8EBB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3" y="3298"/>
              <a:ext cx="444" cy="446"/>
            </a:xfrm>
            <a:custGeom>
              <a:avLst/>
              <a:gdLst>
                <a:gd name="T0" fmla="*/ 93 w 185"/>
                <a:gd name="T1" fmla="*/ 186 h 186"/>
                <a:gd name="T2" fmla="*/ 185 w 185"/>
                <a:gd name="T3" fmla="*/ 93 h 186"/>
                <a:gd name="T4" fmla="*/ 175 w 185"/>
                <a:gd name="T5" fmla="*/ 49 h 186"/>
                <a:gd name="T6" fmla="*/ 172 w 185"/>
                <a:gd name="T7" fmla="*/ 49 h 186"/>
                <a:gd name="T8" fmla="*/ 171 w 185"/>
                <a:gd name="T9" fmla="*/ 49 h 186"/>
                <a:gd name="T10" fmla="*/ 159 w 185"/>
                <a:gd name="T11" fmla="*/ 48 h 186"/>
                <a:gd name="T12" fmla="*/ 151 w 185"/>
                <a:gd name="T13" fmla="*/ 57 h 186"/>
                <a:gd name="T14" fmla="*/ 161 w 185"/>
                <a:gd name="T15" fmla="*/ 93 h 186"/>
                <a:gd name="T16" fmla="*/ 93 w 185"/>
                <a:gd name="T17" fmla="*/ 161 h 186"/>
                <a:gd name="T18" fmla="*/ 25 w 185"/>
                <a:gd name="T19" fmla="*/ 93 h 186"/>
                <a:gd name="T20" fmla="*/ 93 w 185"/>
                <a:gd name="T21" fmla="*/ 25 h 186"/>
                <a:gd name="T22" fmla="*/ 129 w 185"/>
                <a:gd name="T23" fmla="*/ 35 h 186"/>
                <a:gd name="T24" fmla="*/ 136 w 185"/>
                <a:gd name="T25" fmla="*/ 27 h 186"/>
                <a:gd name="T26" fmla="*/ 135 w 185"/>
                <a:gd name="T27" fmla="*/ 14 h 186"/>
                <a:gd name="T28" fmla="*/ 135 w 185"/>
                <a:gd name="T29" fmla="*/ 11 h 186"/>
                <a:gd name="T30" fmla="*/ 93 w 185"/>
                <a:gd name="T31" fmla="*/ 0 h 186"/>
                <a:gd name="T32" fmla="*/ 0 w 185"/>
                <a:gd name="T33" fmla="*/ 93 h 186"/>
                <a:gd name="T34" fmla="*/ 93 w 185"/>
                <a:gd name="T35" fmla="*/ 186 h 186"/>
                <a:gd name="T36" fmla="*/ 93 w 185"/>
                <a:gd name="T37" fmla="*/ 186 h 186"/>
                <a:gd name="T38" fmla="*/ 93 w 185"/>
                <a:gd name="T3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5" h="186">
                  <a:moveTo>
                    <a:pt x="93" y="186"/>
                  </a:moveTo>
                  <a:cubicBezTo>
                    <a:pt x="144" y="186"/>
                    <a:pt x="185" y="144"/>
                    <a:pt x="185" y="93"/>
                  </a:cubicBezTo>
                  <a:cubicBezTo>
                    <a:pt x="185" y="77"/>
                    <a:pt x="181" y="62"/>
                    <a:pt x="175" y="49"/>
                  </a:cubicBezTo>
                  <a:cubicBezTo>
                    <a:pt x="174" y="49"/>
                    <a:pt x="173" y="49"/>
                    <a:pt x="172" y="49"/>
                  </a:cubicBezTo>
                  <a:cubicBezTo>
                    <a:pt x="172" y="49"/>
                    <a:pt x="171" y="49"/>
                    <a:pt x="171" y="49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7" y="67"/>
                    <a:pt x="161" y="80"/>
                    <a:pt x="161" y="93"/>
                  </a:cubicBezTo>
                  <a:cubicBezTo>
                    <a:pt x="161" y="130"/>
                    <a:pt x="130" y="161"/>
                    <a:pt x="93" y="161"/>
                  </a:cubicBezTo>
                  <a:cubicBezTo>
                    <a:pt x="55" y="161"/>
                    <a:pt x="25" y="130"/>
                    <a:pt x="25" y="93"/>
                  </a:cubicBezTo>
                  <a:cubicBezTo>
                    <a:pt x="25" y="55"/>
                    <a:pt x="55" y="25"/>
                    <a:pt x="93" y="25"/>
                  </a:cubicBezTo>
                  <a:cubicBezTo>
                    <a:pt x="106" y="25"/>
                    <a:pt x="118" y="28"/>
                    <a:pt x="129" y="35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3"/>
                    <a:pt x="135" y="12"/>
                    <a:pt x="135" y="11"/>
                  </a:cubicBezTo>
                  <a:cubicBezTo>
                    <a:pt x="123" y="4"/>
                    <a:pt x="108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4"/>
                    <a:pt x="41" y="186"/>
                    <a:pt x="93" y="186"/>
                  </a:cubicBezTo>
                  <a:close/>
                  <a:moveTo>
                    <a:pt x="93" y="186"/>
                  </a:moveTo>
                  <a:cubicBezTo>
                    <a:pt x="93" y="186"/>
                    <a:pt x="93" y="186"/>
                    <a:pt x="93" y="1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CF5A118E-6197-2A27-83A6-F08060121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6" y="3411"/>
              <a:ext cx="218" cy="218"/>
            </a:xfrm>
            <a:custGeom>
              <a:avLst/>
              <a:gdLst>
                <a:gd name="T0" fmla="*/ 46 w 91"/>
                <a:gd name="T1" fmla="*/ 22 h 91"/>
                <a:gd name="T2" fmla="*/ 48 w 91"/>
                <a:gd name="T3" fmla="*/ 22 h 91"/>
                <a:gd name="T4" fmla="*/ 65 w 91"/>
                <a:gd name="T5" fmla="*/ 5 h 91"/>
                <a:gd name="T6" fmla="*/ 65 w 91"/>
                <a:gd name="T7" fmla="*/ 4 h 91"/>
                <a:gd name="T8" fmla="*/ 46 w 91"/>
                <a:gd name="T9" fmla="*/ 0 h 91"/>
                <a:gd name="T10" fmla="*/ 0 w 91"/>
                <a:gd name="T11" fmla="*/ 46 h 91"/>
                <a:gd name="T12" fmla="*/ 46 w 91"/>
                <a:gd name="T13" fmla="*/ 91 h 91"/>
                <a:gd name="T14" fmla="*/ 91 w 91"/>
                <a:gd name="T15" fmla="*/ 46 h 91"/>
                <a:gd name="T16" fmla="*/ 87 w 91"/>
                <a:gd name="T17" fmla="*/ 27 h 91"/>
                <a:gd name="T18" fmla="*/ 87 w 91"/>
                <a:gd name="T19" fmla="*/ 27 h 91"/>
                <a:gd name="T20" fmla="*/ 70 w 91"/>
                <a:gd name="T21" fmla="*/ 44 h 91"/>
                <a:gd name="T22" fmla="*/ 70 w 91"/>
                <a:gd name="T23" fmla="*/ 46 h 91"/>
                <a:gd name="T24" fmla="*/ 46 w 91"/>
                <a:gd name="T25" fmla="*/ 70 h 91"/>
                <a:gd name="T26" fmla="*/ 22 w 91"/>
                <a:gd name="T27" fmla="*/ 46 h 91"/>
                <a:gd name="T28" fmla="*/ 46 w 91"/>
                <a:gd name="T29" fmla="*/ 22 h 91"/>
                <a:gd name="T30" fmla="*/ 46 w 91"/>
                <a:gd name="T31" fmla="*/ 22 h 91"/>
                <a:gd name="T32" fmla="*/ 46 w 91"/>
                <a:gd name="T33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1">
                  <a:moveTo>
                    <a:pt x="46" y="22"/>
                  </a:moveTo>
                  <a:cubicBezTo>
                    <a:pt x="46" y="22"/>
                    <a:pt x="47" y="22"/>
                    <a:pt x="48" y="22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2"/>
                    <a:pt x="53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71" y="91"/>
                    <a:pt x="91" y="71"/>
                    <a:pt x="91" y="46"/>
                  </a:cubicBezTo>
                  <a:cubicBezTo>
                    <a:pt x="91" y="39"/>
                    <a:pt x="90" y="32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5"/>
                    <a:pt x="70" y="45"/>
                    <a:pt x="70" y="46"/>
                  </a:cubicBezTo>
                  <a:cubicBezTo>
                    <a:pt x="70" y="59"/>
                    <a:pt x="59" y="70"/>
                    <a:pt x="46" y="70"/>
                  </a:cubicBezTo>
                  <a:cubicBezTo>
                    <a:pt x="32" y="70"/>
                    <a:pt x="22" y="59"/>
                    <a:pt x="22" y="46"/>
                  </a:cubicBezTo>
                  <a:cubicBezTo>
                    <a:pt x="22" y="33"/>
                    <a:pt x="32" y="22"/>
                    <a:pt x="46" y="22"/>
                  </a:cubicBezTo>
                  <a:close/>
                  <a:moveTo>
                    <a:pt x="46" y="22"/>
                  </a:moveTo>
                  <a:cubicBezTo>
                    <a:pt x="46" y="22"/>
                    <a:pt x="46" y="22"/>
                    <a:pt x="46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F87CA791-A1B9-FABA-BF1B-AB276A761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5" y="3253"/>
              <a:ext cx="250" cy="246"/>
            </a:xfrm>
            <a:custGeom>
              <a:avLst/>
              <a:gdLst>
                <a:gd name="T0" fmla="*/ 87 w 104"/>
                <a:gd name="T1" fmla="*/ 28 h 103"/>
                <a:gd name="T2" fmla="*/ 92 w 104"/>
                <a:gd name="T3" fmla="*/ 23 h 103"/>
                <a:gd name="T4" fmla="*/ 92 w 104"/>
                <a:gd name="T5" fmla="*/ 14 h 103"/>
                <a:gd name="T6" fmla="*/ 89 w 104"/>
                <a:gd name="T7" fmla="*/ 11 h 103"/>
                <a:gd name="T8" fmla="*/ 85 w 104"/>
                <a:gd name="T9" fmla="*/ 9 h 103"/>
                <a:gd name="T10" fmla="*/ 81 w 104"/>
                <a:gd name="T11" fmla="*/ 11 h 103"/>
                <a:gd name="T12" fmla="*/ 75 w 104"/>
                <a:gd name="T13" fmla="*/ 17 h 103"/>
                <a:gd name="T14" fmla="*/ 74 w 104"/>
                <a:gd name="T15" fmla="*/ 1 h 103"/>
                <a:gd name="T16" fmla="*/ 72 w 104"/>
                <a:gd name="T17" fmla="*/ 0 h 103"/>
                <a:gd name="T18" fmla="*/ 70 w 104"/>
                <a:gd name="T19" fmla="*/ 0 h 103"/>
                <a:gd name="T20" fmla="*/ 48 w 104"/>
                <a:gd name="T21" fmla="*/ 23 h 103"/>
                <a:gd name="T22" fmla="*/ 45 w 104"/>
                <a:gd name="T23" fmla="*/ 31 h 103"/>
                <a:gd name="T24" fmla="*/ 45 w 104"/>
                <a:gd name="T25" fmla="*/ 31 h 103"/>
                <a:gd name="T26" fmla="*/ 46 w 104"/>
                <a:gd name="T27" fmla="*/ 46 h 103"/>
                <a:gd name="T28" fmla="*/ 38 w 104"/>
                <a:gd name="T29" fmla="*/ 54 h 103"/>
                <a:gd name="T30" fmla="*/ 23 w 104"/>
                <a:gd name="T31" fmla="*/ 68 h 103"/>
                <a:gd name="T32" fmla="*/ 23 w 104"/>
                <a:gd name="T33" fmla="*/ 69 h 103"/>
                <a:gd name="T34" fmla="*/ 9 w 104"/>
                <a:gd name="T35" fmla="*/ 83 h 103"/>
                <a:gd name="T36" fmla="*/ 2 w 104"/>
                <a:gd name="T37" fmla="*/ 89 h 103"/>
                <a:gd name="T38" fmla="*/ 1 w 104"/>
                <a:gd name="T39" fmla="*/ 92 h 103"/>
                <a:gd name="T40" fmla="*/ 1 w 104"/>
                <a:gd name="T41" fmla="*/ 97 h 103"/>
                <a:gd name="T42" fmla="*/ 5 w 104"/>
                <a:gd name="T43" fmla="*/ 103 h 103"/>
                <a:gd name="T44" fmla="*/ 6 w 104"/>
                <a:gd name="T45" fmla="*/ 103 h 103"/>
                <a:gd name="T46" fmla="*/ 11 w 104"/>
                <a:gd name="T47" fmla="*/ 102 h 103"/>
                <a:gd name="T48" fmla="*/ 14 w 104"/>
                <a:gd name="T49" fmla="*/ 101 h 103"/>
                <a:gd name="T50" fmla="*/ 59 w 104"/>
                <a:gd name="T51" fmla="*/ 57 h 103"/>
                <a:gd name="T52" fmla="*/ 72 w 104"/>
                <a:gd name="T53" fmla="*/ 58 h 103"/>
                <a:gd name="T54" fmla="*/ 72 w 104"/>
                <a:gd name="T55" fmla="*/ 58 h 103"/>
                <a:gd name="T56" fmla="*/ 73 w 104"/>
                <a:gd name="T57" fmla="*/ 58 h 103"/>
                <a:gd name="T58" fmla="*/ 80 w 104"/>
                <a:gd name="T59" fmla="*/ 55 h 103"/>
                <a:gd name="T60" fmla="*/ 102 w 104"/>
                <a:gd name="T61" fmla="*/ 32 h 103"/>
                <a:gd name="T62" fmla="*/ 101 w 104"/>
                <a:gd name="T63" fmla="*/ 29 h 103"/>
                <a:gd name="T64" fmla="*/ 87 w 104"/>
                <a:gd name="T65" fmla="*/ 28 h 103"/>
                <a:gd name="T66" fmla="*/ 87 w 104"/>
                <a:gd name="T67" fmla="*/ 28 h 103"/>
                <a:gd name="T68" fmla="*/ 87 w 104"/>
                <a:gd name="T69" fmla="*/ 2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103">
                  <a:moveTo>
                    <a:pt x="87" y="28"/>
                  </a:moveTo>
                  <a:cubicBezTo>
                    <a:pt x="92" y="23"/>
                    <a:pt x="92" y="23"/>
                    <a:pt x="92" y="23"/>
                  </a:cubicBezTo>
                  <a:cubicBezTo>
                    <a:pt x="95" y="20"/>
                    <a:pt x="95" y="17"/>
                    <a:pt x="92" y="14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3" y="9"/>
                    <a:pt x="82" y="10"/>
                    <a:pt x="81" y="11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25"/>
                    <a:pt x="45" y="28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90"/>
                    <a:pt x="1" y="91"/>
                    <a:pt x="1" y="92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100"/>
                    <a:pt x="3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2"/>
                    <a:pt x="13" y="102"/>
                    <a:pt x="14" y="101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ubicBezTo>
                    <a:pt x="75" y="58"/>
                    <a:pt x="78" y="57"/>
                    <a:pt x="80" y="5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4" y="31"/>
                    <a:pt x="103" y="29"/>
                    <a:pt x="101" y="29"/>
                  </a:cubicBezTo>
                  <a:lnTo>
                    <a:pt x="87" y="28"/>
                  </a:lnTo>
                  <a:close/>
                  <a:moveTo>
                    <a:pt x="87" y="28"/>
                  </a:moveTo>
                  <a:cubicBezTo>
                    <a:pt x="87" y="28"/>
                    <a:pt x="87" y="28"/>
                    <a:pt x="87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D6A279AE-D5A6-4027-20DC-6E792F9B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" y="3908027"/>
            <a:ext cx="5306483" cy="2003806"/>
          </a:xfrm>
          <a:prstGeom prst="rect">
            <a:avLst/>
          </a:prstGeom>
        </p:spPr>
      </p:pic>
      <p:pic>
        <p:nvPicPr>
          <p:cNvPr id="7" name="Picture 6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17A84DF2-7D46-2578-CA72-A438FA83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01" y="3908027"/>
            <a:ext cx="5677543" cy="2003806"/>
          </a:xfrm>
          <a:prstGeom prst="rect">
            <a:avLst/>
          </a:prstGeom>
        </p:spPr>
      </p:pic>
      <p:pic>
        <p:nvPicPr>
          <p:cNvPr id="9" name="Picture 8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049F29F5-0539-B383-59B1-44D1E0A2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74" y="1853940"/>
            <a:ext cx="5677544" cy="1924293"/>
          </a:xfrm>
          <a:prstGeom prst="rect">
            <a:avLst/>
          </a:prstGeom>
        </p:spPr>
      </p:pic>
      <p:pic>
        <p:nvPicPr>
          <p:cNvPr id="11" name="Picture 10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32A3208B-E4F8-C8E5-C2D8-E933300E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53" y="1827435"/>
            <a:ext cx="5306483" cy="18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25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4ACF304E-CF77-40DD-9F59-97363B4BF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</p:spPr>
        <p:txBody>
          <a:bodyPr/>
          <a:lstStyle/>
          <a:p>
            <a:r>
              <a:rPr lang="en-GB"/>
              <a:t>Solution Architecture</a:t>
            </a:r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4137C6-DBD2-4A6B-A53D-B9953A2DE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339038"/>
            <a:ext cx="5252400" cy="215444"/>
          </a:xfrm>
        </p:spPr>
        <p:txBody>
          <a:bodyPr/>
          <a:lstStyle/>
          <a:p>
            <a:r>
              <a:rPr lang="en-GB">
                <a:cs typeface="Arial"/>
              </a:rPr>
              <a:t>New </a:t>
            </a:r>
            <a:r>
              <a:rPr lang="en-GB" err="1">
                <a:cs typeface="Arial"/>
              </a:rPr>
              <a:t>AiGE</a:t>
            </a:r>
            <a:r>
              <a:rPr lang="en-GB">
                <a:cs typeface="Arial"/>
              </a:rPr>
              <a:t> Plan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97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4DB3-DC91-4011-A52C-F03E11FE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2"/>
                </a:solidFill>
                <a:ea typeface="+mj-lt"/>
                <a:cs typeface="+mj-lt"/>
              </a:rPr>
              <a:t>Chatbots for Customer Service </a:t>
            </a:r>
            <a:endParaRPr lang="en-US"/>
          </a:p>
          <a:p>
            <a:r>
              <a:rPr lang="en-GB"/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303C1D-D866-43C7-A2EB-46F154E0DF5E}"/>
              </a:ext>
            </a:extLst>
          </p:cNvPr>
          <p:cNvGrpSpPr/>
          <p:nvPr/>
        </p:nvGrpSpPr>
        <p:grpSpPr>
          <a:xfrm>
            <a:off x="6382677" y="1623083"/>
            <a:ext cx="3037244" cy="583942"/>
            <a:chOff x="6382677" y="1623083"/>
            <a:chExt cx="3037244" cy="5839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76FDCE-5DC1-4171-8897-9502C6769D24}"/>
                </a:ext>
              </a:extLst>
            </p:cNvPr>
            <p:cNvSpPr txBox="1"/>
            <p:nvPr/>
          </p:nvSpPr>
          <p:spPr>
            <a:xfrm>
              <a:off x="7011406" y="1623083"/>
              <a:ext cx="2408515" cy="5839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10000"/>
                </a:lnSpc>
                <a:spcAft>
                  <a:spcPts val="300"/>
                </a:spcAft>
                <a:defRPr/>
              </a:pPr>
              <a:r>
                <a:rPr lang="en-GB" sz="1300" b="1">
                  <a:solidFill>
                    <a:srgbClr val="00338D"/>
                  </a:solidFill>
                </a:rPr>
                <a:t>Compliance</a:t>
              </a:r>
              <a:endParaRPr lang="en-US"/>
            </a:p>
            <a:p>
              <a:pPr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en-GB" sz="1000">
                  <a:solidFill>
                    <a:srgbClr val="00338D"/>
                  </a:solidFill>
                  <a:cs typeface="Arial"/>
                </a:rPr>
                <a:t>Local deployment, Service Layer and RAG ensures privacy and accuracy</a:t>
              </a:r>
              <a:endParaRPr lang="en-GB"/>
            </a:p>
          </p:txBody>
        </p:sp>
        <p:sp>
          <p:nvSpPr>
            <p:cNvPr id="14" name="Graphic 11" descr="Bank with solid fill">
              <a:extLst>
                <a:ext uri="{FF2B5EF4-FFF2-40B4-BE49-F238E27FC236}">
                  <a16:creationId xmlns:a16="http://schemas.microsoft.com/office/drawing/2014/main" id="{60D50CD4-AA69-47F4-9FC6-6D0DC70FF097}"/>
                </a:ext>
              </a:extLst>
            </p:cNvPr>
            <p:cNvSpPr/>
            <p:nvPr/>
          </p:nvSpPr>
          <p:spPr>
            <a:xfrm>
              <a:off x="6382677" y="1623084"/>
              <a:ext cx="490950" cy="465110"/>
            </a:xfrm>
            <a:custGeom>
              <a:avLst/>
              <a:gdLst>
                <a:gd name="connsiteX0" fmla="*/ 502367 w 553332"/>
                <a:gd name="connsiteY0" fmla="*/ 458683 h 524209"/>
                <a:gd name="connsiteX1" fmla="*/ 502367 w 553332"/>
                <a:gd name="connsiteY1" fmla="*/ 444122 h 524209"/>
                <a:gd name="connsiteX2" fmla="*/ 473245 w 553332"/>
                <a:gd name="connsiteY2" fmla="*/ 444122 h 524209"/>
                <a:gd name="connsiteX3" fmla="*/ 473245 w 553332"/>
                <a:gd name="connsiteY3" fmla="*/ 196579 h 524209"/>
                <a:gd name="connsiteX4" fmla="*/ 502367 w 553332"/>
                <a:gd name="connsiteY4" fmla="*/ 196579 h 524209"/>
                <a:gd name="connsiteX5" fmla="*/ 502367 w 553332"/>
                <a:gd name="connsiteY5" fmla="*/ 182017 h 524209"/>
                <a:gd name="connsiteX6" fmla="*/ 524210 w 553332"/>
                <a:gd name="connsiteY6" fmla="*/ 182017 h 524209"/>
                <a:gd name="connsiteX7" fmla="*/ 524210 w 553332"/>
                <a:gd name="connsiteY7" fmla="*/ 138333 h 524209"/>
                <a:gd name="connsiteX8" fmla="*/ 502367 w 553332"/>
                <a:gd name="connsiteY8" fmla="*/ 138333 h 524209"/>
                <a:gd name="connsiteX9" fmla="*/ 276666 w 553332"/>
                <a:gd name="connsiteY9" fmla="*/ 0 h 524209"/>
                <a:gd name="connsiteX10" fmla="*/ 50965 w 553332"/>
                <a:gd name="connsiteY10" fmla="*/ 138333 h 524209"/>
                <a:gd name="connsiteX11" fmla="*/ 29123 w 553332"/>
                <a:gd name="connsiteY11" fmla="*/ 138333 h 524209"/>
                <a:gd name="connsiteX12" fmla="*/ 29123 w 553332"/>
                <a:gd name="connsiteY12" fmla="*/ 182017 h 524209"/>
                <a:gd name="connsiteX13" fmla="*/ 50965 w 553332"/>
                <a:gd name="connsiteY13" fmla="*/ 182017 h 524209"/>
                <a:gd name="connsiteX14" fmla="*/ 50965 w 553332"/>
                <a:gd name="connsiteY14" fmla="*/ 196579 h 524209"/>
                <a:gd name="connsiteX15" fmla="*/ 80088 w 553332"/>
                <a:gd name="connsiteY15" fmla="*/ 196579 h 524209"/>
                <a:gd name="connsiteX16" fmla="*/ 80088 w 553332"/>
                <a:gd name="connsiteY16" fmla="*/ 444122 h 524209"/>
                <a:gd name="connsiteX17" fmla="*/ 50965 w 553332"/>
                <a:gd name="connsiteY17" fmla="*/ 444122 h 524209"/>
                <a:gd name="connsiteX18" fmla="*/ 50965 w 553332"/>
                <a:gd name="connsiteY18" fmla="*/ 458683 h 524209"/>
                <a:gd name="connsiteX19" fmla="*/ 0 w 553332"/>
                <a:gd name="connsiteY19" fmla="*/ 495087 h 524209"/>
                <a:gd name="connsiteX20" fmla="*/ 0 w 553332"/>
                <a:gd name="connsiteY20" fmla="*/ 524210 h 524209"/>
                <a:gd name="connsiteX21" fmla="*/ 276666 w 553332"/>
                <a:gd name="connsiteY21" fmla="*/ 524210 h 524209"/>
                <a:gd name="connsiteX22" fmla="*/ 553332 w 553332"/>
                <a:gd name="connsiteY22" fmla="*/ 524210 h 524209"/>
                <a:gd name="connsiteX23" fmla="*/ 553332 w 553332"/>
                <a:gd name="connsiteY23" fmla="*/ 495087 h 524209"/>
                <a:gd name="connsiteX24" fmla="*/ 502367 w 553332"/>
                <a:gd name="connsiteY24" fmla="*/ 458683 h 524209"/>
                <a:gd name="connsiteX25" fmla="*/ 167456 w 553332"/>
                <a:gd name="connsiteY25" fmla="*/ 444122 h 524209"/>
                <a:gd name="connsiteX26" fmla="*/ 123772 w 553332"/>
                <a:gd name="connsiteY26" fmla="*/ 444122 h 524209"/>
                <a:gd name="connsiteX27" fmla="*/ 123772 w 553332"/>
                <a:gd name="connsiteY27" fmla="*/ 196579 h 524209"/>
                <a:gd name="connsiteX28" fmla="*/ 167456 w 553332"/>
                <a:gd name="connsiteY28" fmla="*/ 196579 h 524209"/>
                <a:gd name="connsiteX29" fmla="*/ 167456 w 553332"/>
                <a:gd name="connsiteY29" fmla="*/ 444122 h 524209"/>
                <a:gd name="connsiteX30" fmla="*/ 254824 w 553332"/>
                <a:gd name="connsiteY30" fmla="*/ 444122 h 524209"/>
                <a:gd name="connsiteX31" fmla="*/ 211140 w 553332"/>
                <a:gd name="connsiteY31" fmla="*/ 444122 h 524209"/>
                <a:gd name="connsiteX32" fmla="*/ 211140 w 553332"/>
                <a:gd name="connsiteY32" fmla="*/ 196579 h 524209"/>
                <a:gd name="connsiteX33" fmla="*/ 254824 w 553332"/>
                <a:gd name="connsiteY33" fmla="*/ 196579 h 524209"/>
                <a:gd name="connsiteX34" fmla="*/ 254824 w 553332"/>
                <a:gd name="connsiteY34" fmla="*/ 444122 h 524209"/>
                <a:gd name="connsiteX35" fmla="*/ 269385 w 553332"/>
                <a:gd name="connsiteY35" fmla="*/ 123772 h 524209"/>
                <a:gd name="connsiteX36" fmla="*/ 240263 w 553332"/>
                <a:gd name="connsiteY36" fmla="*/ 94649 h 524209"/>
                <a:gd name="connsiteX37" fmla="*/ 269385 w 553332"/>
                <a:gd name="connsiteY37" fmla="*/ 65526 h 524209"/>
                <a:gd name="connsiteX38" fmla="*/ 298508 w 553332"/>
                <a:gd name="connsiteY38" fmla="*/ 94649 h 524209"/>
                <a:gd name="connsiteX39" fmla="*/ 269385 w 553332"/>
                <a:gd name="connsiteY39" fmla="*/ 123772 h 524209"/>
                <a:gd name="connsiteX40" fmla="*/ 342192 w 553332"/>
                <a:gd name="connsiteY40" fmla="*/ 444122 h 524209"/>
                <a:gd name="connsiteX41" fmla="*/ 298508 w 553332"/>
                <a:gd name="connsiteY41" fmla="*/ 444122 h 524209"/>
                <a:gd name="connsiteX42" fmla="*/ 298508 w 553332"/>
                <a:gd name="connsiteY42" fmla="*/ 196579 h 524209"/>
                <a:gd name="connsiteX43" fmla="*/ 342192 w 553332"/>
                <a:gd name="connsiteY43" fmla="*/ 196579 h 524209"/>
                <a:gd name="connsiteX44" fmla="*/ 342192 w 553332"/>
                <a:gd name="connsiteY44" fmla="*/ 444122 h 524209"/>
                <a:gd name="connsiteX45" fmla="*/ 429561 w 553332"/>
                <a:gd name="connsiteY45" fmla="*/ 444122 h 524209"/>
                <a:gd name="connsiteX46" fmla="*/ 385876 w 553332"/>
                <a:gd name="connsiteY46" fmla="*/ 444122 h 524209"/>
                <a:gd name="connsiteX47" fmla="*/ 385876 w 553332"/>
                <a:gd name="connsiteY47" fmla="*/ 196579 h 524209"/>
                <a:gd name="connsiteX48" fmla="*/ 429561 w 553332"/>
                <a:gd name="connsiteY48" fmla="*/ 196579 h 524209"/>
                <a:gd name="connsiteX49" fmla="*/ 429561 w 553332"/>
                <a:gd name="connsiteY49" fmla="*/ 444122 h 52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53332" h="524209">
                  <a:moveTo>
                    <a:pt x="502367" y="458683"/>
                  </a:moveTo>
                  <a:lnTo>
                    <a:pt x="502367" y="444122"/>
                  </a:lnTo>
                  <a:lnTo>
                    <a:pt x="473245" y="444122"/>
                  </a:lnTo>
                  <a:lnTo>
                    <a:pt x="473245" y="196579"/>
                  </a:lnTo>
                  <a:lnTo>
                    <a:pt x="502367" y="196579"/>
                  </a:lnTo>
                  <a:lnTo>
                    <a:pt x="502367" y="182017"/>
                  </a:lnTo>
                  <a:lnTo>
                    <a:pt x="524210" y="182017"/>
                  </a:lnTo>
                  <a:lnTo>
                    <a:pt x="524210" y="138333"/>
                  </a:lnTo>
                  <a:lnTo>
                    <a:pt x="502367" y="138333"/>
                  </a:lnTo>
                  <a:lnTo>
                    <a:pt x="276666" y="0"/>
                  </a:lnTo>
                  <a:lnTo>
                    <a:pt x="50965" y="138333"/>
                  </a:lnTo>
                  <a:lnTo>
                    <a:pt x="29123" y="138333"/>
                  </a:lnTo>
                  <a:lnTo>
                    <a:pt x="29123" y="182017"/>
                  </a:lnTo>
                  <a:lnTo>
                    <a:pt x="50965" y="182017"/>
                  </a:lnTo>
                  <a:lnTo>
                    <a:pt x="50965" y="196579"/>
                  </a:lnTo>
                  <a:lnTo>
                    <a:pt x="80088" y="196579"/>
                  </a:lnTo>
                  <a:lnTo>
                    <a:pt x="80088" y="444122"/>
                  </a:lnTo>
                  <a:lnTo>
                    <a:pt x="50965" y="444122"/>
                  </a:lnTo>
                  <a:lnTo>
                    <a:pt x="50965" y="458683"/>
                  </a:lnTo>
                  <a:lnTo>
                    <a:pt x="0" y="495087"/>
                  </a:lnTo>
                  <a:lnTo>
                    <a:pt x="0" y="524210"/>
                  </a:lnTo>
                  <a:lnTo>
                    <a:pt x="276666" y="524210"/>
                  </a:lnTo>
                  <a:lnTo>
                    <a:pt x="553332" y="524210"/>
                  </a:lnTo>
                  <a:lnTo>
                    <a:pt x="553332" y="495087"/>
                  </a:lnTo>
                  <a:lnTo>
                    <a:pt x="502367" y="458683"/>
                  </a:lnTo>
                  <a:close/>
                  <a:moveTo>
                    <a:pt x="167456" y="444122"/>
                  </a:moveTo>
                  <a:lnTo>
                    <a:pt x="123772" y="444122"/>
                  </a:lnTo>
                  <a:lnTo>
                    <a:pt x="123772" y="196579"/>
                  </a:lnTo>
                  <a:lnTo>
                    <a:pt x="167456" y="196579"/>
                  </a:lnTo>
                  <a:lnTo>
                    <a:pt x="167456" y="444122"/>
                  </a:lnTo>
                  <a:close/>
                  <a:moveTo>
                    <a:pt x="254824" y="444122"/>
                  </a:moveTo>
                  <a:lnTo>
                    <a:pt x="211140" y="444122"/>
                  </a:lnTo>
                  <a:lnTo>
                    <a:pt x="211140" y="196579"/>
                  </a:lnTo>
                  <a:lnTo>
                    <a:pt x="254824" y="196579"/>
                  </a:lnTo>
                  <a:lnTo>
                    <a:pt x="254824" y="444122"/>
                  </a:lnTo>
                  <a:close/>
                  <a:moveTo>
                    <a:pt x="269385" y="123772"/>
                  </a:moveTo>
                  <a:cubicBezTo>
                    <a:pt x="253368" y="123772"/>
                    <a:pt x="240263" y="110666"/>
                    <a:pt x="240263" y="94649"/>
                  </a:cubicBezTo>
                  <a:cubicBezTo>
                    <a:pt x="240263" y="78631"/>
                    <a:pt x="253368" y="65526"/>
                    <a:pt x="269385" y="65526"/>
                  </a:cubicBezTo>
                  <a:cubicBezTo>
                    <a:pt x="285403" y="65526"/>
                    <a:pt x="298508" y="78631"/>
                    <a:pt x="298508" y="94649"/>
                  </a:cubicBezTo>
                  <a:cubicBezTo>
                    <a:pt x="298508" y="110666"/>
                    <a:pt x="285403" y="123772"/>
                    <a:pt x="269385" y="123772"/>
                  </a:cubicBezTo>
                  <a:close/>
                  <a:moveTo>
                    <a:pt x="342192" y="444122"/>
                  </a:moveTo>
                  <a:lnTo>
                    <a:pt x="298508" y="444122"/>
                  </a:lnTo>
                  <a:lnTo>
                    <a:pt x="298508" y="196579"/>
                  </a:lnTo>
                  <a:lnTo>
                    <a:pt x="342192" y="196579"/>
                  </a:lnTo>
                  <a:lnTo>
                    <a:pt x="342192" y="444122"/>
                  </a:lnTo>
                  <a:close/>
                  <a:moveTo>
                    <a:pt x="429561" y="444122"/>
                  </a:moveTo>
                  <a:lnTo>
                    <a:pt x="385876" y="444122"/>
                  </a:lnTo>
                  <a:lnTo>
                    <a:pt x="385876" y="196579"/>
                  </a:lnTo>
                  <a:lnTo>
                    <a:pt x="429561" y="196579"/>
                  </a:lnTo>
                  <a:lnTo>
                    <a:pt x="429561" y="444122"/>
                  </a:lnTo>
                  <a:close/>
                </a:path>
              </a:pathLst>
            </a:custGeom>
            <a:solidFill>
              <a:schemeClr val="accent1"/>
            </a:solidFill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8AA976-C6F2-4B06-A6ED-ABAD9AB240F9}"/>
              </a:ext>
            </a:extLst>
          </p:cNvPr>
          <p:cNvGrpSpPr/>
          <p:nvPr/>
        </p:nvGrpSpPr>
        <p:grpSpPr>
          <a:xfrm>
            <a:off x="6429662" y="2713496"/>
            <a:ext cx="3203990" cy="583942"/>
            <a:chOff x="7563441" y="3099981"/>
            <a:chExt cx="3203990" cy="583942"/>
          </a:xfrm>
        </p:grpSpPr>
        <p:grpSp>
          <p:nvGrpSpPr>
            <p:cNvPr id="15" name="Group 14" descr="Icon address book">
              <a:extLst>
                <a:ext uri="{FF2B5EF4-FFF2-40B4-BE49-F238E27FC236}">
                  <a16:creationId xmlns:a16="http://schemas.microsoft.com/office/drawing/2014/main" id="{B923DAA3-9FA8-43E8-8C9F-2BE776101A85}"/>
                </a:ext>
              </a:extLst>
            </p:cNvPr>
            <p:cNvGrpSpPr/>
            <p:nvPr/>
          </p:nvGrpSpPr>
          <p:grpSpPr>
            <a:xfrm>
              <a:off x="7563441" y="3166895"/>
              <a:ext cx="383406" cy="465111"/>
              <a:chOff x="6524311" y="1621955"/>
              <a:chExt cx="444122" cy="538770"/>
            </a:xfrm>
            <a:solidFill>
              <a:schemeClr val="accent1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1C32751-3C14-4C8F-BFE4-0EADCB4FC10C}"/>
                  </a:ext>
                </a:extLst>
              </p:cNvPr>
              <p:cNvSpPr/>
              <p:nvPr/>
            </p:nvSpPr>
            <p:spPr>
              <a:xfrm>
                <a:off x="6924749" y="1621955"/>
                <a:ext cx="43684" cy="538770"/>
              </a:xfrm>
              <a:custGeom>
                <a:avLst/>
                <a:gdLst>
                  <a:gd name="connsiteX0" fmla="*/ 0 w 43684"/>
                  <a:gd name="connsiteY0" fmla="*/ 0 h 538770"/>
                  <a:gd name="connsiteX1" fmla="*/ 43684 w 43684"/>
                  <a:gd name="connsiteY1" fmla="*/ 0 h 538770"/>
                  <a:gd name="connsiteX2" fmla="*/ 43684 w 43684"/>
                  <a:gd name="connsiteY2" fmla="*/ 538771 h 538770"/>
                  <a:gd name="connsiteX3" fmla="*/ 0 w 43684"/>
                  <a:gd name="connsiteY3" fmla="*/ 538771 h 53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4" h="538770">
                    <a:moveTo>
                      <a:pt x="0" y="0"/>
                    </a:moveTo>
                    <a:lnTo>
                      <a:pt x="43684" y="0"/>
                    </a:lnTo>
                    <a:lnTo>
                      <a:pt x="43684" y="538771"/>
                    </a:lnTo>
                    <a:lnTo>
                      <a:pt x="0" y="538771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67CECBA-EA79-4728-85CD-A23F6279F987}"/>
                  </a:ext>
                </a:extLst>
              </p:cNvPr>
              <p:cNvSpPr/>
              <p:nvPr/>
            </p:nvSpPr>
            <p:spPr>
              <a:xfrm>
                <a:off x="6524311" y="1621955"/>
                <a:ext cx="371315" cy="538770"/>
              </a:xfrm>
              <a:custGeom>
                <a:avLst/>
                <a:gdLst>
                  <a:gd name="connsiteX0" fmla="*/ 0 w 371315"/>
                  <a:gd name="connsiteY0" fmla="*/ 29123 h 538770"/>
                  <a:gd name="connsiteX1" fmla="*/ 0 w 371315"/>
                  <a:gd name="connsiteY1" fmla="*/ 509648 h 538770"/>
                  <a:gd name="connsiteX2" fmla="*/ 29123 w 371315"/>
                  <a:gd name="connsiteY2" fmla="*/ 538771 h 538770"/>
                  <a:gd name="connsiteX3" fmla="*/ 371315 w 371315"/>
                  <a:gd name="connsiteY3" fmla="*/ 538771 h 538770"/>
                  <a:gd name="connsiteX4" fmla="*/ 371315 w 371315"/>
                  <a:gd name="connsiteY4" fmla="*/ 0 h 538770"/>
                  <a:gd name="connsiteX5" fmla="*/ 29123 w 371315"/>
                  <a:gd name="connsiteY5" fmla="*/ 0 h 538770"/>
                  <a:gd name="connsiteX6" fmla="*/ 0 w 371315"/>
                  <a:gd name="connsiteY6" fmla="*/ 29123 h 538770"/>
                  <a:gd name="connsiteX7" fmla="*/ 191482 w 371315"/>
                  <a:gd name="connsiteY7" fmla="*/ 259921 h 538770"/>
                  <a:gd name="connsiteX8" fmla="*/ 136149 w 371315"/>
                  <a:gd name="connsiteY8" fmla="*/ 204587 h 538770"/>
                  <a:gd name="connsiteX9" fmla="*/ 191482 w 371315"/>
                  <a:gd name="connsiteY9" fmla="*/ 149254 h 538770"/>
                  <a:gd name="connsiteX10" fmla="*/ 246815 w 371315"/>
                  <a:gd name="connsiteY10" fmla="*/ 204587 h 538770"/>
                  <a:gd name="connsiteX11" fmla="*/ 191482 w 371315"/>
                  <a:gd name="connsiteY11" fmla="*/ 259921 h 538770"/>
                  <a:gd name="connsiteX12" fmla="*/ 80088 w 371315"/>
                  <a:gd name="connsiteY12" fmla="*/ 330543 h 538770"/>
                  <a:gd name="connsiteX13" fmla="*/ 91009 w 371315"/>
                  <a:gd name="connsiteY13" fmla="*/ 307973 h 538770"/>
                  <a:gd name="connsiteX14" fmla="*/ 145614 w 371315"/>
                  <a:gd name="connsiteY14" fmla="*/ 281763 h 538770"/>
                  <a:gd name="connsiteX15" fmla="*/ 191482 w 371315"/>
                  <a:gd name="connsiteY15" fmla="*/ 274482 h 538770"/>
                  <a:gd name="connsiteX16" fmla="*/ 237350 w 371315"/>
                  <a:gd name="connsiteY16" fmla="*/ 281763 h 538770"/>
                  <a:gd name="connsiteX17" fmla="*/ 291956 w 371315"/>
                  <a:gd name="connsiteY17" fmla="*/ 307973 h 538770"/>
                  <a:gd name="connsiteX18" fmla="*/ 302877 w 371315"/>
                  <a:gd name="connsiteY18" fmla="*/ 330543 h 538770"/>
                  <a:gd name="connsiteX19" fmla="*/ 302877 w 371315"/>
                  <a:gd name="connsiteY19" fmla="*/ 385876 h 538770"/>
                  <a:gd name="connsiteX20" fmla="*/ 80088 w 371315"/>
                  <a:gd name="connsiteY20" fmla="*/ 385876 h 538770"/>
                  <a:gd name="connsiteX21" fmla="*/ 80088 w 371315"/>
                  <a:gd name="connsiteY21" fmla="*/ 330543 h 53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71315" h="538770">
                    <a:moveTo>
                      <a:pt x="0" y="29123"/>
                    </a:moveTo>
                    <a:lnTo>
                      <a:pt x="0" y="509648"/>
                    </a:lnTo>
                    <a:cubicBezTo>
                      <a:pt x="0" y="525666"/>
                      <a:pt x="13105" y="538771"/>
                      <a:pt x="29123" y="538771"/>
                    </a:cubicBezTo>
                    <a:lnTo>
                      <a:pt x="371315" y="538771"/>
                    </a:lnTo>
                    <a:lnTo>
                      <a:pt x="371315" y="0"/>
                    </a:lnTo>
                    <a:lnTo>
                      <a:pt x="29123" y="0"/>
                    </a:lnTo>
                    <a:cubicBezTo>
                      <a:pt x="13105" y="0"/>
                      <a:pt x="0" y="13105"/>
                      <a:pt x="0" y="29123"/>
                    </a:cubicBezTo>
                    <a:close/>
                    <a:moveTo>
                      <a:pt x="191482" y="259921"/>
                    </a:moveTo>
                    <a:cubicBezTo>
                      <a:pt x="160903" y="259921"/>
                      <a:pt x="136149" y="235166"/>
                      <a:pt x="136149" y="204587"/>
                    </a:cubicBezTo>
                    <a:cubicBezTo>
                      <a:pt x="136149" y="174008"/>
                      <a:pt x="160903" y="149254"/>
                      <a:pt x="191482" y="149254"/>
                    </a:cubicBezTo>
                    <a:cubicBezTo>
                      <a:pt x="222061" y="149254"/>
                      <a:pt x="246815" y="174008"/>
                      <a:pt x="246815" y="204587"/>
                    </a:cubicBezTo>
                    <a:cubicBezTo>
                      <a:pt x="246815" y="235894"/>
                      <a:pt x="222061" y="259921"/>
                      <a:pt x="191482" y="259921"/>
                    </a:cubicBezTo>
                    <a:close/>
                    <a:moveTo>
                      <a:pt x="80088" y="330543"/>
                    </a:moveTo>
                    <a:cubicBezTo>
                      <a:pt x="80088" y="321806"/>
                      <a:pt x="84456" y="313070"/>
                      <a:pt x="91009" y="307973"/>
                    </a:cubicBezTo>
                    <a:cubicBezTo>
                      <a:pt x="107754" y="295596"/>
                      <a:pt x="125956" y="286859"/>
                      <a:pt x="145614" y="281763"/>
                    </a:cubicBezTo>
                    <a:cubicBezTo>
                      <a:pt x="160175" y="276666"/>
                      <a:pt x="176193" y="274482"/>
                      <a:pt x="191482" y="274482"/>
                    </a:cubicBezTo>
                    <a:cubicBezTo>
                      <a:pt x="206772" y="275210"/>
                      <a:pt x="222061" y="277394"/>
                      <a:pt x="237350" y="281763"/>
                    </a:cubicBezTo>
                    <a:cubicBezTo>
                      <a:pt x="257008" y="286859"/>
                      <a:pt x="275210" y="296324"/>
                      <a:pt x="291956" y="307973"/>
                    </a:cubicBezTo>
                    <a:cubicBezTo>
                      <a:pt x="298508" y="313798"/>
                      <a:pt x="302877" y="321806"/>
                      <a:pt x="302877" y="330543"/>
                    </a:cubicBezTo>
                    <a:lnTo>
                      <a:pt x="302877" y="385876"/>
                    </a:lnTo>
                    <a:lnTo>
                      <a:pt x="80088" y="385876"/>
                    </a:lnTo>
                    <a:lnTo>
                      <a:pt x="80088" y="330543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1AF9A3-9C7A-45B2-952F-1A0EA299E01D}"/>
                </a:ext>
              </a:extLst>
            </p:cNvPr>
            <p:cNvSpPr txBox="1"/>
            <p:nvPr/>
          </p:nvSpPr>
          <p:spPr>
            <a:xfrm>
              <a:off x="8145185" y="3099981"/>
              <a:ext cx="2622246" cy="5839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10000"/>
                </a:lnSpc>
                <a:spcAft>
                  <a:spcPts val="300"/>
                </a:spcAft>
                <a:defRPr/>
              </a:pPr>
              <a:r>
                <a:rPr lang="en-GB" sz="1300" b="1">
                  <a:solidFill>
                    <a:srgbClr val="00338D"/>
                  </a:solidFill>
                </a:rPr>
                <a:t>Intent Detection</a:t>
              </a:r>
              <a:endParaRPr lang="en-US">
                <a:ea typeface="+mn-ea"/>
                <a:cs typeface="+mn-cs"/>
              </a:endParaRPr>
            </a:p>
            <a:p>
              <a:pPr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en-GB" sz="1000">
                  <a:solidFill>
                    <a:srgbClr val="00338D"/>
                  </a:solidFill>
                </a:rPr>
                <a:t>Helps navigate menus and agent redirection saving time and resources</a:t>
              </a:r>
              <a:endParaRPr lang="en-GB"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8F7682-E211-4F4E-8A2C-F58A3ADC1041}"/>
              </a:ext>
            </a:extLst>
          </p:cNvPr>
          <p:cNvGrpSpPr/>
          <p:nvPr/>
        </p:nvGrpSpPr>
        <p:grpSpPr>
          <a:xfrm>
            <a:off x="6393173" y="3820836"/>
            <a:ext cx="3259065" cy="583942"/>
            <a:chOff x="6393173" y="3820836"/>
            <a:chExt cx="3259065" cy="5839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0491565-1FAD-4A12-BC1F-F56BABE33D73}"/>
                </a:ext>
              </a:extLst>
            </p:cNvPr>
            <p:cNvGrpSpPr/>
            <p:nvPr/>
          </p:nvGrpSpPr>
          <p:grpSpPr>
            <a:xfrm>
              <a:off x="6393173" y="3924877"/>
              <a:ext cx="466902" cy="466902"/>
              <a:chOff x="2178173" y="7523647"/>
              <a:chExt cx="495086" cy="495086"/>
            </a:xfrm>
            <a:solidFill>
              <a:schemeClr val="accent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0B35698-E0D1-46CA-B5E9-F39FDAC0C06D}"/>
                  </a:ext>
                </a:extLst>
              </p:cNvPr>
              <p:cNvSpPr/>
              <p:nvPr/>
            </p:nvSpPr>
            <p:spPr>
              <a:xfrm>
                <a:off x="2178173" y="7523647"/>
                <a:ext cx="495086" cy="495086"/>
              </a:xfrm>
              <a:custGeom>
                <a:avLst/>
                <a:gdLst>
                  <a:gd name="connsiteX0" fmla="*/ 43684 w 495086"/>
                  <a:gd name="connsiteY0" fmla="*/ 0 h 495086"/>
                  <a:gd name="connsiteX1" fmla="*/ 0 w 495086"/>
                  <a:gd name="connsiteY1" fmla="*/ 0 h 495086"/>
                  <a:gd name="connsiteX2" fmla="*/ 0 w 495086"/>
                  <a:gd name="connsiteY2" fmla="*/ 495087 h 495086"/>
                  <a:gd name="connsiteX3" fmla="*/ 495087 w 495086"/>
                  <a:gd name="connsiteY3" fmla="*/ 495087 h 495086"/>
                  <a:gd name="connsiteX4" fmla="*/ 495087 w 495086"/>
                  <a:gd name="connsiteY4" fmla="*/ 451403 h 495086"/>
                  <a:gd name="connsiteX5" fmla="*/ 43684 w 495086"/>
                  <a:gd name="connsiteY5" fmla="*/ 451403 h 495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086" h="495086">
                    <a:moveTo>
                      <a:pt x="43684" y="0"/>
                    </a:moveTo>
                    <a:lnTo>
                      <a:pt x="0" y="0"/>
                    </a:lnTo>
                    <a:lnTo>
                      <a:pt x="0" y="495087"/>
                    </a:lnTo>
                    <a:lnTo>
                      <a:pt x="495087" y="495087"/>
                    </a:lnTo>
                    <a:lnTo>
                      <a:pt x="495087" y="451403"/>
                    </a:lnTo>
                    <a:lnTo>
                      <a:pt x="43684" y="451403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C264C07-8935-4681-BE53-BA2146F59D8B}"/>
                  </a:ext>
                </a:extLst>
              </p:cNvPr>
              <p:cNvSpPr/>
              <p:nvPr/>
            </p:nvSpPr>
            <p:spPr>
              <a:xfrm>
                <a:off x="2265541" y="7676542"/>
                <a:ext cx="80087" cy="254824"/>
              </a:xfrm>
              <a:custGeom>
                <a:avLst/>
                <a:gdLst>
                  <a:gd name="connsiteX0" fmla="*/ 0 w 80087"/>
                  <a:gd name="connsiteY0" fmla="*/ 0 h 254824"/>
                  <a:gd name="connsiteX1" fmla="*/ 80088 w 80087"/>
                  <a:gd name="connsiteY1" fmla="*/ 0 h 254824"/>
                  <a:gd name="connsiteX2" fmla="*/ 80088 w 80087"/>
                  <a:gd name="connsiteY2" fmla="*/ 254824 h 254824"/>
                  <a:gd name="connsiteX3" fmla="*/ 0 w 80087"/>
                  <a:gd name="connsiteY3" fmla="*/ 254824 h 25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254824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254824"/>
                    </a:lnTo>
                    <a:lnTo>
                      <a:pt x="0" y="254824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EA5133-DC8D-41CA-912A-3101DB12662C}"/>
                  </a:ext>
                </a:extLst>
              </p:cNvPr>
              <p:cNvSpPr/>
              <p:nvPr/>
            </p:nvSpPr>
            <p:spPr>
              <a:xfrm>
                <a:off x="2374752" y="7523647"/>
                <a:ext cx="80087" cy="407718"/>
              </a:xfrm>
              <a:custGeom>
                <a:avLst/>
                <a:gdLst>
                  <a:gd name="connsiteX0" fmla="*/ 0 w 80087"/>
                  <a:gd name="connsiteY0" fmla="*/ 0 h 407718"/>
                  <a:gd name="connsiteX1" fmla="*/ 80088 w 80087"/>
                  <a:gd name="connsiteY1" fmla="*/ 0 h 407718"/>
                  <a:gd name="connsiteX2" fmla="*/ 80088 w 80087"/>
                  <a:gd name="connsiteY2" fmla="*/ 407719 h 407718"/>
                  <a:gd name="connsiteX3" fmla="*/ 0 w 80087"/>
                  <a:gd name="connsiteY3" fmla="*/ 407719 h 40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407718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407719"/>
                    </a:lnTo>
                    <a:lnTo>
                      <a:pt x="0" y="407719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B7BCCA0-FDF5-4863-A382-0AB4963C730A}"/>
                  </a:ext>
                </a:extLst>
              </p:cNvPr>
              <p:cNvSpPr/>
              <p:nvPr/>
            </p:nvSpPr>
            <p:spPr>
              <a:xfrm>
                <a:off x="2483962" y="7676542"/>
                <a:ext cx="80087" cy="254824"/>
              </a:xfrm>
              <a:custGeom>
                <a:avLst/>
                <a:gdLst>
                  <a:gd name="connsiteX0" fmla="*/ 0 w 80087"/>
                  <a:gd name="connsiteY0" fmla="*/ 0 h 254824"/>
                  <a:gd name="connsiteX1" fmla="*/ 80088 w 80087"/>
                  <a:gd name="connsiteY1" fmla="*/ 0 h 254824"/>
                  <a:gd name="connsiteX2" fmla="*/ 80088 w 80087"/>
                  <a:gd name="connsiteY2" fmla="*/ 254824 h 254824"/>
                  <a:gd name="connsiteX3" fmla="*/ 0 w 80087"/>
                  <a:gd name="connsiteY3" fmla="*/ 254824 h 25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254824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254824"/>
                    </a:lnTo>
                    <a:lnTo>
                      <a:pt x="0" y="254824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9C39565-6119-4A5E-AEAF-2BD8717FDB1E}"/>
                  </a:ext>
                </a:extLst>
              </p:cNvPr>
              <p:cNvSpPr/>
              <p:nvPr/>
            </p:nvSpPr>
            <p:spPr>
              <a:xfrm>
                <a:off x="2593172" y="7800313"/>
                <a:ext cx="80087" cy="131052"/>
              </a:xfrm>
              <a:custGeom>
                <a:avLst/>
                <a:gdLst>
                  <a:gd name="connsiteX0" fmla="*/ 0 w 80087"/>
                  <a:gd name="connsiteY0" fmla="*/ 0 h 131052"/>
                  <a:gd name="connsiteX1" fmla="*/ 80088 w 80087"/>
                  <a:gd name="connsiteY1" fmla="*/ 0 h 131052"/>
                  <a:gd name="connsiteX2" fmla="*/ 80088 w 80087"/>
                  <a:gd name="connsiteY2" fmla="*/ 131052 h 131052"/>
                  <a:gd name="connsiteX3" fmla="*/ 0 w 80087"/>
                  <a:gd name="connsiteY3" fmla="*/ 131052 h 13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131052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131052"/>
                    </a:lnTo>
                    <a:lnTo>
                      <a:pt x="0" y="131052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EED870-641A-4419-8AC2-9F7EFD202DE1}"/>
                </a:ext>
              </a:extLst>
            </p:cNvPr>
            <p:cNvSpPr txBox="1"/>
            <p:nvPr/>
          </p:nvSpPr>
          <p:spPr>
            <a:xfrm>
              <a:off x="7011406" y="3820836"/>
              <a:ext cx="2640832" cy="5839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10000"/>
                </a:lnSpc>
                <a:spcAft>
                  <a:spcPts val="300"/>
                </a:spcAft>
                <a:defRPr/>
              </a:pPr>
              <a:r>
                <a:rPr lang="en-GB" sz="1300" b="1">
                  <a:solidFill>
                    <a:srgbClr val="00338D"/>
                  </a:solidFill>
                  <a:cs typeface="Arial"/>
                </a:rPr>
                <a:t>Cost Effective</a:t>
              </a:r>
            </a:p>
            <a:p>
              <a:pPr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en-GB" sz="1000">
                  <a:solidFill>
                    <a:srgbClr val="00338D"/>
                  </a:solidFill>
                  <a:cs typeface="Arial"/>
                </a:rPr>
                <a:t>Pretrained Transformers means we only need to fine tune and develop Service Layer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9B7AE7-B6CE-4096-B6DE-84ECA046A60D}"/>
              </a:ext>
            </a:extLst>
          </p:cNvPr>
          <p:cNvGrpSpPr/>
          <p:nvPr/>
        </p:nvGrpSpPr>
        <p:grpSpPr>
          <a:xfrm>
            <a:off x="6389830" y="4928175"/>
            <a:ext cx="3030091" cy="583942"/>
            <a:chOff x="6389830" y="4928175"/>
            <a:chExt cx="3030091" cy="583942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1A9EBB6-4408-4346-93C8-A4E85A826F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9830" y="4966251"/>
              <a:ext cx="466901" cy="472308"/>
            </a:xfrm>
            <a:custGeom>
              <a:avLst/>
              <a:gdLst>
                <a:gd name="T0" fmla="*/ 0 w 1166"/>
                <a:gd name="T1" fmla="*/ 583 h 1167"/>
                <a:gd name="T2" fmla="*/ 1166 w 1166"/>
                <a:gd name="T3" fmla="*/ 583 h 1167"/>
                <a:gd name="T4" fmla="*/ 583 w 1166"/>
                <a:gd name="T5" fmla="*/ 1083 h 1167"/>
                <a:gd name="T6" fmla="*/ 139 w 1166"/>
                <a:gd name="T7" fmla="*/ 354 h 1167"/>
                <a:gd name="T8" fmla="*/ 271 w 1166"/>
                <a:gd name="T9" fmla="*/ 193 h 1167"/>
                <a:gd name="T10" fmla="*/ 728 w 1166"/>
                <a:gd name="T11" fmla="*/ 105 h 1167"/>
                <a:gd name="T12" fmla="*/ 708 w 1166"/>
                <a:gd name="T13" fmla="*/ 167 h 1167"/>
                <a:gd name="T14" fmla="*/ 604 w 1166"/>
                <a:gd name="T15" fmla="*/ 146 h 1167"/>
                <a:gd name="T16" fmla="*/ 500 w 1166"/>
                <a:gd name="T17" fmla="*/ 292 h 1167"/>
                <a:gd name="T18" fmla="*/ 541 w 1166"/>
                <a:gd name="T19" fmla="*/ 271 h 1167"/>
                <a:gd name="T20" fmla="*/ 604 w 1166"/>
                <a:gd name="T21" fmla="*/ 250 h 1167"/>
                <a:gd name="T22" fmla="*/ 583 w 1166"/>
                <a:gd name="T23" fmla="*/ 333 h 1167"/>
                <a:gd name="T24" fmla="*/ 541 w 1166"/>
                <a:gd name="T25" fmla="*/ 313 h 1167"/>
                <a:gd name="T26" fmla="*/ 416 w 1166"/>
                <a:gd name="T27" fmla="*/ 396 h 1167"/>
                <a:gd name="T28" fmla="*/ 354 w 1166"/>
                <a:gd name="T29" fmla="*/ 479 h 1167"/>
                <a:gd name="T30" fmla="*/ 437 w 1166"/>
                <a:gd name="T31" fmla="*/ 458 h 1167"/>
                <a:gd name="T32" fmla="*/ 541 w 1166"/>
                <a:gd name="T33" fmla="*/ 500 h 1167"/>
                <a:gd name="T34" fmla="*/ 625 w 1166"/>
                <a:gd name="T35" fmla="*/ 479 h 1167"/>
                <a:gd name="T36" fmla="*/ 666 w 1166"/>
                <a:gd name="T37" fmla="*/ 542 h 1167"/>
                <a:gd name="T38" fmla="*/ 458 w 1166"/>
                <a:gd name="T39" fmla="*/ 500 h 1167"/>
                <a:gd name="T40" fmla="*/ 354 w 1166"/>
                <a:gd name="T41" fmla="*/ 521 h 1167"/>
                <a:gd name="T42" fmla="*/ 312 w 1166"/>
                <a:gd name="T43" fmla="*/ 646 h 1167"/>
                <a:gd name="T44" fmla="*/ 458 w 1166"/>
                <a:gd name="T45" fmla="*/ 750 h 1167"/>
                <a:gd name="T46" fmla="*/ 541 w 1166"/>
                <a:gd name="T47" fmla="*/ 896 h 1167"/>
                <a:gd name="T48" fmla="*/ 583 w 1166"/>
                <a:gd name="T49" fmla="*/ 1042 h 1167"/>
                <a:gd name="T50" fmla="*/ 687 w 1166"/>
                <a:gd name="T51" fmla="*/ 792 h 1167"/>
                <a:gd name="T52" fmla="*/ 771 w 1166"/>
                <a:gd name="T53" fmla="*/ 667 h 1167"/>
                <a:gd name="T54" fmla="*/ 708 w 1166"/>
                <a:gd name="T55" fmla="*/ 542 h 1167"/>
                <a:gd name="T56" fmla="*/ 854 w 1166"/>
                <a:gd name="T57" fmla="*/ 583 h 1167"/>
                <a:gd name="T58" fmla="*/ 812 w 1166"/>
                <a:gd name="T59" fmla="*/ 542 h 1167"/>
                <a:gd name="T60" fmla="*/ 916 w 1166"/>
                <a:gd name="T61" fmla="*/ 500 h 1167"/>
                <a:gd name="T62" fmla="*/ 979 w 1166"/>
                <a:gd name="T63" fmla="*/ 583 h 1167"/>
                <a:gd name="T64" fmla="*/ 1083 w 1166"/>
                <a:gd name="T65" fmla="*/ 58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6" h="1167">
                  <a:moveTo>
                    <a:pt x="583" y="0"/>
                  </a:moveTo>
                  <a:cubicBezTo>
                    <a:pt x="261" y="0"/>
                    <a:pt x="0" y="261"/>
                    <a:pt x="0" y="583"/>
                  </a:cubicBezTo>
                  <a:cubicBezTo>
                    <a:pt x="0" y="906"/>
                    <a:pt x="261" y="1167"/>
                    <a:pt x="583" y="1167"/>
                  </a:cubicBezTo>
                  <a:cubicBezTo>
                    <a:pt x="905" y="1167"/>
                    <a:pt x="1166" y="906"/>
                    <a:pt x="1166" y="583"/>
                  </a:cubicBezTo>
                  <a:cubicBezTo>
                    <a:pt x="1166" y="261"/>
                    <a:pt x="905" y="0"/>
                    <a:pt x="583" y="0"/>
                  </a:cubicBezTo>
                  <a:moveTo>
                    <a:pt x="583" y="1083"/>
                  </a:moveTo>
                  <a:cubicBezTo>
                    <a:pt x="307" y="1083"/>
                    <a:pt x="83" y="859"/>
                    <a:pt x="83" y="583"/>
                  </a:cubicBezTo>
                  <a:cubicBezTo>
                    <a:pt x="83" y="501"/>
                    <a:pt x="103" y="423"/>
                    <a:pt x="139" y="354"/>
                  </a:cubicBezTo>
                  <a:cubicBezTo>
                    <a:pt x="271" y="354"/>
                    <a:pt x="271" y="354"/>
                    <a:pt x="271" y="354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356" y="125"/>
                    <a:pt x="465" y="83"/>
                    <a:pt x="583" y="83"/>
                  </a:cubicBezTo>
                  <a:cubicBezTo>
                    <a:pt x="634" y="83"/>
                    <a:pt x="682" y="91"/>
                    <a:pt x="728" y="105"/>
                  </a:cubicBezTo>
                  <a:cubicBezTo>
                    <a:pt x="687" y="146"/>
                    <a:pt x="687" y="146"/>
                    <a:pt x="687" y="146"/>
                  </a:cubicBezTo>
                  <a:cubicBezTo>
                    <a:pt x="708" y="167"/>
                    <a:pt x="708" y="167"/>
                    <a:pt x="708" y="167"/>
                  </a:cubicBezTo>
                  <a:cubicBezTo>
                    <a:pt x="666" y="208"/>
                    <a:pt x="666" y="208"/>
                    <a:pt x="666" y="208"/>
                  </a:cubicBezTo>
                  <a:cubicBezTo>
                    <a:pt x="604" y="146"/>
                    <a:pt x="604" y="146"/>
                    <a:pt x="604" y="146"/>
                  </a:cubicBezTo>
                  <a:cubicBezTo>
                    <a:pt x="500" y="250"/>
                    <a:pt x="500" y="250"/>
                    <a:pt x="500" y="250"/>
                  </a:cubicBezTo>
                  <a:cubicBezTo>
                    <a:pt x="500" y="292"/>
                    <a:pt x="500" y="292"/>
                    <a:pt x="500" y="292"/>
                  </a:cubicBezTo>
                  <a:cubicBezTo>
                    <a:pt x="541" y="292"/>
                    <a:pt x="541" y="292"/>
                    <a:pt x="541" y="292"/>
                  </a:cubicBezTo>
                  <a:cubicBezTo>
                    <a:pt x="541" y="271"/>
                    <a:pt x="541" y="271"/>
                    <a:pt x="541" y="271"/>
                  </a:cubicBezTo>
                  <a:cubicBezTo>
                    <a:pt x="583" y="229"/>
                    <a:pt x="583" y="229"/>
                    <a:pt x="583" y="229"/>
                  </a:cubicBezTo>
                  <a:cubicBezTo>
                    <a:pt x="604" y="250"/>
                    <a:pt x="604" y="250"/>
                    <a:pt x="604" y="250"/>
                  </a:cubicBezTo>
                  <a:cubicBezTo>
                    <a:pt x="583" y="271"/>
                    <a:pt x="583" y="271"/>
                    <a:pt x="583" y="271"/>
                  </a:cubicBezTo>
                  <a:cubicBezTo>
                    <a:pt x="583" y="333"/>
                    <a:pt x="583" y="333"/>
                    <a:pt x="583" y="333"/>
                  </a:cubicBezTo>
                  <a:cubicBezTo>
                    <a:pt x="541" y="333"/>
                    <a:pt x="541" y="333"/>
                    <a:pt x="541" y="333"/>
                  </a:cubicBezTo>
                  <a:cubicBezTo>
                    <a:pt x="541" y="313"/>
                    <a:pt x="541" y="313"/>
                    <a:pt x="541" y="313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16" y="396"/>
                    <a:pt x="416" y="396"/>
                    <a:pt x="416" y="396"/>
                  </a:cubicBezTo>
                  <a:cubicBezTo>
                    <a:pt x="354" y="396"/>
                    <a:pt x="354" y="396"/>
                    <a:pt x="354" y="396"/>
                  </a:cubicBezTo>
                  <a:cubicBezTo>
                    <a:pt x="354" y="479"/>
                    <a:pt x="354" y="479"/>
                    <a:pt x="354" y="479"/>
                  </a:cubicBezTo>
                  <a:cubicBezTo>
                    <a:pt x="437" y="479"/>
                    <a:pt x="437" y="479"/>
                    <a:pt x="437" y="479"/>
                  </a:cubicBezTo>
                  <a:cubicBezTo>
                    <a:pt x="437" y="458"/>
                    <a:pt x="437" y="458"/>
                    <a:pt x="437" y="458"/>
                  </a:cubicBezTo>
                  <a:cubicBezTo>
                    <a:pt x="541" y="458"/>
                    <a:pt x="541" y="458"/>
                    <a:pt x="541" y="458"/>
                  </a:cubicBezTo>
                  <a:cubicBezTo>
                    <a:pt x="541" y="500"/>
                    <a:pt x="541" y="500"/>
                    <a:pt x="541" y="500"/>
                  </a:cubicBezTo>
                  <a:cubicBezTo>
                    <a:pt x="625" y="500"/>
                    <a:pt x="625" y="500"/>
                    <a:pt x="625" y="500"/>
                  </a:cubicBezTo>
                  <a:cubicBezTo>
                    <a:pt x="625" y="479"/>
                    <a:pt x="625" y="479"/>
                    <a:pt x="625" y="479"/>
                  </a:cubicBezTo>
                  <a:cubicBezTo>
                    <a:pt x="666" y="479"/>
                    <a:pt x="666" y="479"/>
                    <a:pt x="666" y="479"/>
                  </a:cubicBezTo>
                  <a:cubicBezTo>
                    <a:pt x="666" y="542"/>
                    <a:pt x="666" y="542"/>
                    <a:pt x="666" y="542"/>
                  </a:cubicBezTo>
                  <a:cubicBezTo>
                    <a:pt x="458" y="542"/>
                    <a:pt x="458" y="542"/>
                    <a:pt x="458" y="542"/>
                  </a:cubicBezTo>
                  <a:cubicBezTo>
                    <a:pt x="458" y="500"/>
                    <a:pt x="458" y="500"/>
                    <a:pt x="458" y="500"/>
                  </a:cubicBezTo>
                  <a:cubicBezTo>
                    <a:pt x="354" y="500"/>
                    <a:pt x="354" y="500"/>
                    <a:pt x="354" y="500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12" y="521"/>
                    <a:pt x="312" y="521"/>
                    <a:pt x="312" y="521"/>
                  </a:cubicBezTo>
                  <a:cubicBezTo>
                    <a:pt x="312" y="646"/>
                    <a:pt x="312" y="646"/>
                    <a:pt x="312" y="646"/>
                  </a:cubicBezTo>
                  <a:cubicBezTo>
                    <a:pt x="416" y="750"/>
                    <a:pt x="416" y="750"/>
                    <a:pt x="416" y="750"/>
                  </a:cubicBezTo>
                  <a:cubicBezTo>
                    <a:pt x="458" y="750"/>
                    <a:pt x="458" y="750"/>
                    <a:pt x="458" y="750"/>
                  </a:cubicBezTo>
                  <a:cubicBezTo>
                    <a:pt x="458" y="813"/>
                    <a:pt x="458" y="813"/>
                    <a:pt x="458" y="813"/>
                  </a:cubicBezTo>
                  <a:cubicBezTo>
                    <a:pt x="541" y="896"/>
                    <a:pt x="541" y="896"/>
                    <a:pt x="541" y="896"/>
                  </a:cubicBezTo>
                  <a:cubicBezTo>
                    <a:pt x="541" y="1042"/>
                    <a:pt x="541" y="1042"/>
                    <a:pt x="541" y="1042"/>
                  </a:cubicBezTo>
                  <a:cubicBezTo>
                    <a:pt x="583" y="1042"/>
                    <a:pt x="583" y="1042"/>
                    <a:pt x="583" y="1042"/>
                  </a:cubicBezTo>
                  <a:cubicBezTo>
                    <a:pt x="687" y="938"/>
                    <a:pt x="687" y="938"/>
                    <a:pt x="687" y="938"/>
                  </a:cubicBezTo>
                  <a:cubicBezTo>
                    <a:pt x="687" y="792"/>
                    <a:pt x="687" y="792"/>
                    <a:pt x="687" y="792"/>
                  </a:cubicBezTo>
                  <a:cubicBezTo>
                    <a:pt x="812" y="667"/>
                    <a:pt x="812" y="667"/>
                    <a:pt x="812" y="667"/>
                  </a:cubicBezTo>
                  <a:cubicBezTo>
                    <a:pt x="771" y="667"/>
                    <a:pt x="771" y="667"/>
                    <a:pt x="771" y="667"/>
                  </a:cubicBezTo>
                  <a:cubicBezTo>
                    <a:pt x="687" y="563"/>
                    <a:pt x="687" y="563"/>
                    <a:pt x="687" y="563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91" y="646"/>
                    <a:pt x="791" y="646"/>
                    <a:pt x="791" y="646"/>
                  </a:cubicBezTo>
                  <a:cubicBezTo>
                    <a:pt x="854" y="583"/>
                    <a:pt x="854" y="583"/>
                    <a:pt x="854" y="583"/>
                  </a:cubicBezTo>
                  <a:cubicBezTo>
                    <a:pt x="854" y="542"/>
                    <a:pt x="854" y="542"/>
                    <a:pt x="854" y="542"/>
                  </a:cubicBezTo>
                  <a:cubicBezTo>
                    <a:pt x="812" y="542"/>
                    <a:pt x="812" y="542"/>
                    <a:pt x="812" y="542"/>
                  </a:cubicBezTo>
                  <a:cubicBezTo>
                    <a:pt x="771" y="500"/>
                    <a:pt x="771" y="500"/>
                    <a:pt x="771" y="500"/>
                  </a:cubicBezTo>
                  <a:cubicBezTo>
                    <a:pt x="916" y="500"/>
                    <a:pt x="916" y="500"/>
                    <a:pt x="916" y="500"/>
                  </a:cubicBezTo>
                  <a:cubicBezTo>
                    <a:pt x="916" y="583"/>
                    <a:pt x="916" y="583"/>
                    <a:pt x="916" y="583"/>
                  </a:cubicBezTo>
                  <a:cubicBezTo>
                    <a:pt x="979" y="583"/>
                    <a:pt x="979" y="583"/>
                    <a:pt x="979" y="583"/>
                  </a:cubicBezTo>
                  <a:cubicBezTo>
                    <a:pt x="1074" y="488"/>
                    <a:pt x="1074" y="488"/>
                    <a:pt x="1074" y="488"/>
                  </a:cubicBezTo>
                  <a:cubicBezTo>
                    <a:pt x="1080" y="519"/>
                    <a:pt x="1083" y="551"/>
                    <a:pt x="1083" y="583"/>
                  </a:cubicBezTo>
                  <a:cubicBezTo>
                    <a:pt x="1083" y="859"/>
                    <a:pt x="859" y="1083"/>
                    <a:pt x="583" y="10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65F7CB-20D7-458E-B913-E970C9EF37A0}"/>
                </a:ext>
              </a:extLst>
            </p:cNvPr>
            <p:cNvSpPr txBox="1"/>
            <p:nvPr/>
          </p:nvSpPr>
          <p:spPr>
            <a:xfrm>
              <a:off x="7011406" y="4928175"/>
              <a:ext cx="2408515" cy="5839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None/>
                <a:tabLst/>
                <a:defRPr/>
              </a:pPr>
              <a:r>
                <a:rPr lang="en-GB" sz="1300" b="1">
                  <a:solidFill>
                    <a:srgbClr val="00338D"/>
                  </a:solidFill>
                </a:rPr>
                <a:t>Sustainable</a:t>
              </a:r>
            </a:p>
            <a:p>
              <a:pPr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en-GB" sz="1000">
                  <a:solidFill>
                    <a:srgbClr val="00338D"/>
                  </a:solidFill>
                  <a:cs typeface="Arial"/>
                </a:rPr>
                <a:t>Gemma 3.0 can be run on a single GPU and ranks similar to </a:t>
              </a:r>
              <a:r>
                <a:rPr lang="en-GB" sz="1000" err="1">
                  <a:solidFill>
                    <a:srgbClr val="00338D"/>
                  </a:solidFill>
                  <a:cs typeface="Arial"/>
                </a:rPr>
                <a:t>Deepseek</a:t>
              </a:r>
              <a:r>
                <a:rPr lang="en-GB" sz="1000">
                  <a:solidFill>
                    <a:srgbClr val="00338D"/>
                  </a:solidFill>
                  <a:cs typeface="Arial"/>
                </a:rPr>
                <a:t> R1</a:t>
              </a:r>
              <a:endParaRPr lang="en-US"/>
            </a:p>
          </p:txBody>
        </p:sp>
      </p:grpSp>
      <p:pic>
        <p:nvPicPr>
          <p:cNvPr id="7" name="Picture 6" descr="A diagram of a service&#10;&#10;AI-generated content may be incorrect.">
            <a:extLst>
              <a:ext uri="{FF2B5EF4-FFF2-40B4-BE49-F238E27FC236}">
                <a16:creationId xmlns:a16="http://schemas.microsoft.com/office/drawing/2014/main" id="{6AC18921-A3C9-B440-2D65-2ADEB9DDE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0" y="1098163"/>
            <a:ext cx="5528682" cy="44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E7C8-4885-DD0B-12A9-12A57B27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3CA02-D3B9-EEDF-2E53-45BC6F153E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B8F08-28C8-EC92-50F9-B847328B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Personalized Offers </a:t>
            </a:r>
            <a:endParaRPr lang="en-US">
              <a:ea typeface="+mj-lt"/>
              <a:cs typeface="+mj-lt"/>
            </a:endParaRPr>
          </a:p>
          <a:p>
            <a:r>
              <a:rPr lang="en-GB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04B52-D35E-965F-84C5-982732B92FAC}"/>
              </a:ext>
            </a:extLst>
          </p:cNvPr>
          <p:cNvSpPr txBox="1"/>
          <p:nvPr/>
        </p:nvSpPr>
        <p:spPr>
          <a:xfrm>
            <a:off x="998577" y="1094137"/>
            <a:ext cx="3187700" cy="21081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bg1"/>
                </a:solidFill>
              </a:rPr>
              <a:t>Basic Elements:</a:t>
            </a:r>
            <a:endParaRPr lang="en-GB">
              <a:solidFill>
                <a:schemeClr val="bg1"/>
              </a:solidFill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GB" sz="1300">
                <a:solidFill>
                  <a:schemeClr val="bg1"/>
                </a:solidFill>
                <a:cs typeface="Arial"/>
              </a:rPr>
              <a:t>Validation DB stores business rules (upper/lower bounds)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GB" sz="1300">
                <a:solidFill>
                  <a:schemeClr val="bg1"/>
                </a:solidFill>
                <a:cs typeface="Arial"/>
              </a:rPr>
              <a:t>Offer DB stores sanitized offer history (</a:t>
            </a:r>
            <a:r>
              <a:rPr lang="en-GB" sz="1300" err="1">
                <a:solidFill>
                  <a:schemeClr val="bg1"/>
                </a:solidFill>
                <a:cs typeface="Arial"/>
              </a:rPr>
              <a:t>offerType</a:t>
            </a:r>
            <a:r>
              <a:rPr lang="en-GB" sz="1300">
                <a:solidFill>
                  <a:schemeClr val="bg1"/>
                </a:solidFill>
                <a:cs typeface="Arial"/>
              </a:rPr>
              <a:t>, </a:t>
            </a:r>
            <a:r>
              <a:rPr lang="en-GB" sz="1300" err="1">
                <a:solidFill>
                  <a:schemeClr val="bg1"/>
                </a:solidFill>
                <a:cs typeface="Arial"/>
              </a:rPr>
              <a:t>transactionAmount</a:t>
            </a:r>
            <a:r>
              <a:rPr lang="en-GB" sz="1300">
                <a:solidFill>
                  <a:schemeClr val="bg1"/>
                </a:solidFill>
                <a:cs typeface="Arial"/>
              </a:rPr>
              <a:t>, </a:t>
            </a:r>
            <a:r>
              <a:rPr lang="en-GB" sz="1300" err="1">
                <a:solidFill>
                  <a:schemeClr val="bg1"/>
                </a:solidFill>
                <a:cs typeface="Arial"/>
              </a:rPr>
              <a:t>revenueAmount</a:t>
            </a:r>
            <a:r>
              <a:rPr lang="en-GB" sz="1300">
                <a:solidFill>
                  <a:schemeClr val="bg1"/>
                </a:solidFill>
                <a:cs typeface="Arial"/>
              </a:rPr>
              <a:t>, </a:t>
            </a:r>
            <a:r>
              <a:rPr lang="en-GB" sz="1300" err="1">
                <a:solidFill>
                  <a:schemeClr val="bg1"/>
                </a:solidFill>
                <a:cs typeface="Arial"/>
              </a:rPr>
              <a:t>acceptanceStatus</a:t>
            </a:r>
            <a:r>
              <a:rPr lang="en-GB" sz="1300">
                <a:solidFill>
                  <a:schemeClr val="bg1"/>
                </a:solidFill>
                <a:cs typeface="Arial"/>
              </a:rPr>
              <a:t> …)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GB" sz="1300">
                <a:solidFill>
                  <a:schemeClr val="bg1"/>
                </a:solidFill>
                <a:cs typeface="Arial"/>
              </a:rPr>
              <a:t>Model optimizes for equation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GB" sz="1300">
              <a:solidFill>
                <a:schemeClr val="bg1"/>
              </a:solidFill>
              <a:cs typeface="Arial"/>
            </a:endParaRPr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40C69FA-EFA2-16E1-556C-A5C686C3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37" y="2985972"/>
            <a:ext cx="3669216" cy="2470460"/>
          </a:xfrm>
          <a:prstGeom prst="rect">
            <a:avLst/>
          </a:prstGeom>
        </p:spPr>
      </p:pic>
      <p:pic>
        <p:nvPicPr>
          <p:cNvPr id="11" name="Picture 10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19F9EEEF-5271-6DDE-CCE1-98064A6A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89" y="966440"/>
            <a:ext cx="6581920" cy="46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8A71A-C48E-E6E0-5811-988DFB0A7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5B86E4C0-5B0E-FCCC-A90C-F4427CB4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59" y="-328069"/>
            <a:ext cx="5183177" cy="652188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D4BB15F-5425-DB76-B146-83DF6D59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/>
          <a:lstStyle/>
          <a:p>
            <a:r>
              <a:rPr lang="en-US"/>
              <a:t>Fraud Detection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B94253-ECC1-614D-90B1-1072C6B1D2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Autoencoder trained on fraudulent and legitimate transactions</a:t>
            </a:r>
          </a:p>
          <a:p>
            <a:pPr marL="285750" indent="-285750">
              <a:buFont typeface="Arial"/>
              <a:buChar char="•"/>
            </a:pPr>
            <a:r>
              <a:rPr lang="en-GB" b="0">
                <a:cs typeface="Arial"/>
              </a:rPr>
              <a:t>Scoring engine </a:t>
            </a:r>
          </a:p>
          <a:p>
            <a:pPr marL="285750" lvl="1" indent="-285750">
              <a:buFont typeface="Courier New"/>
              <a:buChar char="o"/>
            </a:pPr>
            <a:r>
              <a:rPr lang="en-GB">
                <a:cs typeface="Arial"/>
              </a:rPr>
              <a:t>Stores</a:t>
            </a:r>
            <a:r>
              <a:rPr lang="en-GB" b="0">
                <a:cs typeface="Arial"/>
              </a:rPr>
              <a:t> probability distribution</a:t>
            </a:r>
            <a:endParaRPr lang="en-GB" b="1">
              <a:cs typeface="Arial"/>
            </a:endParaRPr>
          </a:p>
          <a:p>
            <a:pPr marL="285750" lvl="1" indent="-285750">
              <a:buFont typeface="Courier New"/>
              <a:buChar char="o"/>
            </a:pPr>
            <a:r>
              <a:rPr lang="en-GB">
                <a:cs typeface="Arial"/>
              </a:rPr>
              <a:t>Calculates Fraud Score</a:t>
            </a:r>
            <a:endParaRPr lang="en-GB" b="0">
              <a:cs typeface="Arial"/>
            </a:endParaRPr>
          </a:p>
          <a:p>
            <a:pPr lvl="2" indent="0">
              <a:buNone/>
            </a:pPr>
            <a:endParaRPr lang="en-GB">
              <a:cs typeface="Arial"/>
            </a:endParaRP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34C08E9D-292F-8BF8-BB73-37AAF7179CB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98554" y="2854676"/>
            <a:ext cx="5363004" cy="3023190"/>
          </a:xfrm>
        </p:spPr>
        <p:txBody>
          <a:bodyPr/>
          <a:lstStyle/>
          <a:p>
            <a:endParaRPr lang="en-CA"/>
          </a:p>
        </p:txBody>
      </p:sp>
      <p:pic>
        <p:nvPicPr>
          <p:cNvPr id="5" name="Picture 4" descr="A graph of a fraud score&#10;&#10;AI-generated content may be incorrect.">
            <a:extLst>
              <a:ext uri="{FF2B5EF4-FFF2-40B4-BE49-F238E27FC236}">
                <a16:creationId xmlns:a16="http://schemas.microsoft.com/office/drawing/2014/main" id="{1071A6D2-8132-A47F-6169-1B351518F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31" y="2854676"/>
            <a:ext cx="5038650" cy="30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19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F154-7E2D-B658-515E-6AB81E950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D92B3-9D36-C7E5-1FDC-1207494FAA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9860" y="1140069"/>
            <a:ext cx="1082675" cy="832857"/>
          </a:xfrm>
        </p:spPr>
        <p:txBody>
          <a:bodyPr/>
          <a:lstStyle/>
          <a:p>
            <a:r>
              <a:rPr lang="en-GB"/>
              <a:t>03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A3C9860-FDE9-5433-6AA0-A2D00D4F8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6025340" cy="2367199"/>
          </a:xfrm>
        </p:spPr>
        <p:txBody>
          <a:bodyPr/>
          <a:lstStyle/>
          <a:p>
            <a:r>
              <a:rPr lang="en-GB" sz="7200"/>
              <a:t>Implementation Plan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B4EF6E-B113-2211-3E5E-748F32A6B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339038"/>
            <a:ext cx="5252400" cy="215444"/>
          </a:xfrm>
        </p:spPr>
        <p:txBody>
          <a:bodyPr/>
          <a:lstStyle/>
          <a:p>
            <a:r>
              <a:rPr lang="en-GB"/>
              <a:t>A comprehensive three-year implementation plan</a:t>
            </a:r>
          </a:p>
        </p:txBody>
      </p:sp>
    </p:spTree>
    <p:extLst>
      <p:ext uri="{BB962C8B-B14F-4D97-AF65-F5344CB8AC3E}">
        <p14:creationId xmlns:p14="http://schemas.microsoft.com/office/powerpoint/2010/main" val="342760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object 24"/>
          <p:cNvGrpSpPr/>
          <p:nvPr/>
        </p:nvGrpSpPr>
        <p:grpSpPr>
          <a:xfrm>
            <a:off x="4363364" y="1736806"/>
            <a:ext cx="7262284" cy="4118610"/>
            <a:chOff x="6545046" y="3077806"/>
            <a:chExt cx="10893425" cy="6177915"/>
          </a:xfrm>
        </p:grpSpPr>
        <p:sp>
          <p:nvSpPr>
            <p:cNvPr id="25" name="object 25"/>
            <p:cNvSpPr/>
            <p:nvPr/>
          </p:nvSpPr>
          <p:spPr>
            <a:xfrm>
              <a:off x="6545046" y="3077806"/>
              <a:ext cx="10893425" cy="6177915"/>
            </a:xfrm>
            <a:custGeom>
              <a:avLst/>
              <a:gdLst/>
              <a:ahLst/>
              <a:cxnLst/>
              <a:rect l="l" t="t" r="r" b="b"/>
              <a:pathLst>
                <a:path w="10893425" h="6177915">
                  <a:moveTo>
                    <a:pt x="961999" y="0"/>
                  </a:moveTo>
                  <a:lnTo>
                    <a:pt x="0" y="0"/>
                  </a:lnTo>
                  <a:lnTo>
                    <a:pt x="0" y="6177839"/>
                  </a:lnTo>
                  <a:lnTo>
                    <a:pt x="961999" y="6177839"/>
                  </a:lnTo>
                  <a:lnTo>
                    <a:pt x="961999" y="0"/>
                  </a:lnTo>
                  <a:close/>
                </a:path>
                <a:path w="10893425" h="6177915">
                  <a:moveTo>
                    <a:pt x="2203412" y="0"/>
                  </a:moveTo>
                  <a:lnTo>
                    <a:pt x="1241412" y="0"/>
                  </a:lnTo>
                  <a:lnTo>
                    <a:pt x="1241412" y="6177839"/>
                  </a:lnTo>
                  <a:lnTo>
                    <a:pt x="2203412" y="6177839"/>
                  </a:lnTo>
                  <a:lnTo>
                    <a:pt x="2203412" y="0"/>
                  </a:lnTo>
                  <a:close/>
                </a:path>
                <a:path w="10893425" h="6177915">
                  <a:moveTo>
                    <a:pt x="3444811" y="0"/>
                  </a:moveTo>
                  <a:lnTo>
                    <a:pt x="2482812" y="0"/>
                  </a:lnTo>
                  <a:lnTo>
                    <a:pt x="2482812" y="6177839"/>
                  </a:lnTo>
                  <a:lnTo>
                    <a:pt x="3444811" y="6177839"/>
                  </a:lnTo>
                  <a:lnTo>
                    <a:pt x="3444811" y="0"/>
                  </a:lnTo>
                  <a:close/>
                </a:path>
                <a:path w="10893425" h="6177915">
                  <a:moveTo>
                    <a:pt x="4686211" y="0"/>
                  </a:moveTo>
                  <a:lnTo>
                    <a:pt x="3724211" y="0"/>
                  </a:lnTo>
                  <a:lnTo>
                    <a:pt x="3724211" y="6177839"/>
                  </a:lnTo>
                  <a:lnTo>
                    <a:pt x="4686211" y="6177839"/>
                  </a:lnTo>
                  <a:lnTo>
                    <a:pt x="4686211" y="0"/>
                  </a:lnTo>
                  <a:close/>
                </a:path>
                <a:path w="10893425" h="6177915">
                  <a:moveTo>
                    <a:pt x="5927623" y="0"/>
                  </a:moveTo>
                  <a:lnTo>
                    <a:pt x="4965624" y="0"/>
                  </a:lnTo>
                  <a:lnTo>
                    <a:pt x="4965624" y="6177839"/>
                  </a:lnTo>
                  <a:lnTo>
                    <a:pt x="5927623" y="6177839"/>
                  </a:lnTo>
                  <a:lnTo>
                    <a:pt x="5927623" y="0"/>
                  </a:lnTo>
                  <a:close/>
                </a:path>
                <a:path w="10893425" h="6177915">
                  <a:moveTo>
                    <a:pt x="7169023" y="0"/>
                  </a:moveTo>
                  <a:lnTo>
                    <a:pt x="6207023" y="0"/>
                  </a:lnTo>
                  <a:lnTo>
                    <a:pt x="6207023" y="6177839"/>
                  </a:lnTo>
                  <a:lnTo>
                    <a:pt x="7169023" y="6177839"/>
                  </a:lnTo>
                  <a:lnTo>
                    <a:pt x="7169023" y="0"/>
                  </a:lnTo>
                  <a:close/>
                </a:path>
                <a:path w="10893425" h="6177915">
                  <a:moveTo>
                    <a:pt x="8410422" y="0"/>
                  </a:moveTo>
                  <a:lnTo>
                    <a:pt x="7448423" y="0"/>
                  </a:lnTo>
                  <a:lnTo>
                    <a:pt x="7448423" y="6177839"/>
                  </a:lnTo>
                  <a:lnTo>
                    <a:pt x="8410422" y="6177839"/>
                  </a:lnTo>
                  <a:lnTo>
                    <a:pt x="8410422" y="0"/>
                  </a:lnTo>
                  <a:close/>
                </a:path>
                <a:path w="10893425" h="6177915">
                  <a:moveTo>
                    <a:pt x="9651835" y="0"/>
                  </a:moveTo>
                  <a:lnTo>
                    <a:pt x="8689835" y="0"/>
                  </a:lnTo>
                  <a:lnTo>
                    <a:pt x="8689835" y="6177839"/>
                  </a:lnTo>
                  <a:lnTo>
                    <a:pt x="9651835" y="6177839"/>
                  </a:lnTo>
                  <a:lnTo>
                    <a:pt x="9651835" y="0"/>
                  </a:lnTo>
                  <a:close/>
                </a:path>
                <a:path w="10893425" h="6177915">
                  <a:moveTo>
                    <a:pt x="10893235" y="0"/>
                  </a:moveTo>
                  <a:lnTo>
                    <a:pt x="9931235" y="0"/>
                  </a:lnTo>
                  <a:lnTo>
                    <a:pt x="9931235" y="6177839"/>
                  </a:lnTo>
                  <a:lnTo>
                    <a:pt x="10893235" y="6177839"/>
                  </a:lnTo>
                  <a:lnTo>
                    <a:pt x="10893235" y="0"/>
                  </a:lnTo>
                  <a:close/>
                </a:path>
              </a:pathLst>
            </a:custGeom>
            <a:solidFill>
              <a:srgbClr val="E9E9EB"/>
            </a:solidFill>
          </p:spPr>
          <p:txBody>
            <a:bodyPr wrap="square" lIns="0" tIns="0" rIns="0" bIns="0" rtlCol="0"/>
            <a:lstStyle/>
            <a:p>
              <a:pPr defTabSz="609630"/>
              <a:endParaRPr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0267053" y="7731349"/>
              <a:ext cx="7171418" cy="518795"/>
            </a:xfrm>
            <a:custGeom>
              <a:avLst/>
              <a:gdLst/>
              <a:ahLst/>
              <a:cxnLst/>
              <a:rect l="l" t="t" r="r" b="b"/>
              <a:pathLst>
                <a:path w="1595754" h="518795">
                  <a:moveTo>
                    <a:pt x="1433751" y="518517"/>
                  </a:moveTo>
                  <a:lnTo>
                    <a:pt x="161925" y="518517"/>
                  </a:lnTo>
                  <a:lnTo>
                    <a:pt x="130187" y="515377"/>
                  </a:lnTo>
                  <a:lnTo>
                    <a:pt x="72088" y="491311"/>
                  </a:lnTo>
                  <a:lnTo>
                    <a:pt x="27205" y="446428"/>
                  </a:lnTo>
                  <a:lnTo>
                    <a:pt x="3140" y="388329"/>
                  </a:lnTo>
                  <a:lnTo>
                    <a:pt x="0" y="356592"/>
                  </a:lnTo>
                  <a:lnTo>
                    <a:pt x="0" y="161925"/>
                  </a:lnTo>
                  <a:lnTo>
                    <a:pt x="12325" y="99958"/>
                  </a:lnTo>
                  <a:lnTo>
                    <a:pt x="47427" y="47427"/>
                  </a:lnTo>
                  <a:lnTo>
                    <a:pt x="99958" y="12325"/>
                  </a:lnTo>
                  <a:lnTo>
                    <a:pt x="161925" y="0"/>
                  </a:lnTo>
                  <a:lnTo>
                    <a:pt x="1433751" y="0"/>
                  </a:lnTo>
                  <a:lnTo>
                    <a:pt x="1495717" y="12325"/>
                  </a:lnTo>
                  <a:lnTo>
                    <a:pt x="1548249" y="47427"/>
                  </a:lnTo>
                  <a:lnTo>
                    <a:pt x="1583350" y="99958"/>
                  </a:lnTo>
                  <a:lnTo>
                    <a:pt x="1595676" y="161925"/>
                  </a:lnTo>
                  <a:lnTo>
                    <a:pt x="1595676" y="356592"/>
                  </a:lnTo>
                  <a:lnTo>
                    <a:pt x="1583350" y="418558"/>
                  </a:lnTo>
                  <a:lnTo>
                    <a:pt x="1548249" y="471090"/>
                  </a:lnTo>
                  <a:lnTo>
                    <a:pt x="1495717" y="506191"/>
                  </a:lnTo>
                  <a:lnTo>
                    <a:pt x="1433751" y="518517"/>
                  </a:lnTo>
                  <a:close/>
                </a:path>
              </a:pathLst>
            </a:custGeom>
            <a:solidFill>
              <a:srgbClr val="01338D"/>
            </a:solidFill>
          </p:spPr>
          <p:txBody>
            <a:bodyPr wrap="square" lIns="0" tIns="0" rIns="0" bIns="0" rtlCol="0"/>
            <a:lstStyle/>
            <a:p>
              <a:pPr defTabSz="609630"/>
              <a:endParaRPr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" name="object 4"/>
          <p:cNvSpPr/>
          <p:nvPr/>
        </p:nvSpPr>
        <p:spPr>
          <a:xfrm>
            <a:off x="219962" y="896812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09630"/>
            <a:endParaRPr sz="1200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140" y="316281"/>
            <a:ext cx="9059333" cy="30164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marR="3175">
              <a:lnSpc>
                <a:spcPct val="115700"/>
              </a:lnSpc>
              <a:spcBef>
                <a:spcPts val="67"/>
              </a:spcBef>
            </a:pPr>
            <a:r>
              <a:rPr lang="en-CA" sz="1800" spc="-13">
                <a:solidFill>
                  <a:srgbClr val="000000"/>
                </a:solidFill>
                <a:latin typeface="Verdana"/>
                <a:ea typeface="Verdana"/>
              </a:rPr>
              <a:t>Strategy implementation over a three-year timeline</a:t>
            </a:r>
            <a:endParaRPr lang="en-US" sz="1800" spc="-13">
              <a:solidFill>
                <a:srgbClr val="000000"/>
              </a:solidFill>
              <a:latin typeface="Verdana"/>
              <a:ea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1428" y="1354223"/>
            <a:ext cx="629328" cy="22399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defTabSz="609630">
              <a:spcBef>
                <a:spcPts val="67"/>
              </a:spcBef>
            </a:pPr>
            <a:r>
              <a:rPr lang="en-CA" sz="1400" b="1" kern="0" spc="-70">
                <a:solidFill>
                  <a:sysClr val="windowText" lastClr="000000"/>
                </a:solidFill>
                <a:latin typeface="Verdana"/>
                <a:cs typeface="Verdana"/>
              </a:rPr>
              <a:t>Y1, Q1</a:t>
            </a:r>
            <a:endParaRPr sz="1400" kern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9255" y="1354223"/>
            <a:ext cx="641350" cy="22399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defTabSz="609630">
              <a:spcBef>
                <a:spcPts val="67"/>
              </a:spcBef>
            </a:pPr>
            <a:r>
              <a:rPr lang="en-CA" sz="1400" b="1" kern="0" spc="-83">
                <a:solidFill>
                  <a:sysClr val="windowText" lastClr="000000"/>
                </a:solidFill>
                <a:latin typeface="Verdana"/>
                <a:cs typeface="Verdana"/>
              </a:rPr>
              <a:t>Y1, Q2</a:t>
            </a:r>
            <a:endParaRPr sz="1400" kern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0956" y="1351531"/>
            <a:ext cx="701197" cy="22399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defTabSz="609630">
              <a:spcBef>
                <a:spcPts val="67"/>
              </a:spcBef>
            </a:pPr>
            <a:r>
              <a:rPr lang="en-CA" sz="1400" b="1" kern="0" spc="-76">
                <a:solidFill>
                  <a:sysClr val="windowText" lastClr="000000"/>
                </a:solidFill>
                <a:latin typeface="Verdana"/>
                <a:cs typeface="Verdana"/>
              </a:rPr>
              <a:t>Y1, Q3</a:t>
            </a:r>
            <a:endParaRPr sz="1400" kern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5013" y="1354223"/>
            <a:ext cx="629327" cy="22399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defTabSz="609630">
              <a:spcBef>
                <a:spcPts val="67"/>
              </a:spcBef>
            </a:pPr>
            <a:r>
              <a:rPr lang="en-CA" sz="1400" b="1" kern="0" spc="-80">
                <a:solidFill>
                  <a:sysClr val="windowText" lastClr="000000"/>
                </a:solidFill>
                <a:latin typeface="Verdana"/>
                <a:cs typeface="Verdana"/>
              </a:rPr>
              <a:t>Y1, Q4</a:t>
            </a:r>
            <a:endParaRPr sz="1400" kern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80563" y="1736799"/>
            <a:ext cx="641350" cy="4118610"/>
          </a:xfrm>
          <a:custGeom>
            <a:avLst/>
            <a:gdLst/>
            <a:ahLst/>
            <a:cxnLst/>
            <a:rect l="l" t="t" r="r" b="b"/>
            <a:pathLst>
              <a:path w="962025" h="6177915">
                <a:moveTo>
                  <a:pt x="961999" y="6177840"/>
                </a:moveTo>
                <a:lnTo>
                  <a:pt x="0" y="6177840"/>
                </a:lnTo>
                <a:lnTo>
                  <a:pt x="0" y="0"/>
                </a:lnTo>
                <a:lnTo>
                  <a:pt x="961999" y="0"/>
                </a:lnTo>
                <a:lnTo>
                  <a:pt x="961999" y="6177840"/>
                </a:lnTo>
                <a:close/>
              </a:path>
            </a:pathLst>
          </a:custGeom>
          <a:solidFill>
            <a:srgbClr val="E9E9EB"/>
          </a:solidFill>
        </p:spPr>
        <p:txBody>
          <a:bodyPr wrap="square" lIns="0" tIns="0" rIns="0" bIns="0" rtlCol="0"/>
          <a:lstStyle/>
          <a:p>
            <a:pPr defTabSz="609630"/>
            <a:endParaRPr sz="1200" kern="0">
              <a:solidFill>
                <a:sysClr val="windowText" lastClr="000000"/>
              </a:solidFill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80563" y="1736806"/>
            <a:ext cx="4766338" cy="4118610"/>
            <a:chOff x="2820847" y="3077806"/>
            <a:chExt cx="7149509" cy="6177915"/>
          </a:xfrm>
        </p:grpSpPr>
        <p:sp>
          <p:nvSpPr>
            <p:cNvPr id="21" name="object 21"/>
            <p:cNvSpPr/>
            <p:nvPr/>
          </p:nvSpPr>
          <p:spPr>
            <a:xfrm>
              <a:off x="4062247" y="3077806"/>
              <a:ext cx="2203450" cy="6177915"/>
            </a:xfrm>
            <a:custGeom>
              <a:avLst/>
              <a:gdLst/>
              <a:ahLst/>
              <a:cxnLst/>
              <a:rect l="l" t="t" r="r" b="b"/>
              <a:pathLst>
                <a:path w="2203450" h="6177915">
                  <a:moveTo>
                    <a:pt x="961999" y="0"/>
                  </a:moveTo>
                  <a:lnTo>
                    <a:pt x="0" y="0"/>
                  </a:lnTo>
                  <a:lnTo>
                    <a:pt x="0" y="6177839"/>
                  </a:lnTo>
                  <a:lnTo>
                    <a:pt x="961999" y="6177839"/>
                  </a:lnTo>
                  <a:lnTo>
                    <a:pt x="961999" y="0"/>
                  </a:lnTo>
                  <a:close/>
                </a:path>
                <a:path w="2203450" h="6177915">
                  <a:moveTo>
                    <a:pt x="2203399" y="0"/>
                  </a:moveTo>
                  <a:lnTo>
                    <a:pt x="1241399" y="0"/>
                  </a:lnTo>
                  <a:lnTo>
                    <a:pt x="1241399" y="6177839"/>
                  </a:lnTo>
                  <a:lnTo>
                    <a:pt x="2203399" y="6177839"/>
                  </a:lnTo>
                  <a:lnTo>
                    <a:pt x="2203399" y="0"/>
                  </a:lnTo>
                  <a:close/>
                </a:path>
              </a:pathLst>
            </a:custGeom>
            <a:solidFill>
              <a:srgbClr val="E9E9EB"/>
            </a:solidFill>
          </p:spPr>
          <p:txBody>
            <a:bodyPr wrap="square" lIns="0" tIns="0" rIns="0" bIns="0" rtlCol="0"/>
            <a:lstStyle/>
            <a:p>
              <a:pPr defTabSz="609630"/>
              <a:endParaRPr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285324" y="5951998"/>
              <a:ext cx="4685032" cy="518795"/>
            </a:xfrm>
            <a:custGeom>
              <a:avLst/>
              <a:gdLst/>
              <a:ahLst/>
              <a:cxnLst/>
              <a:rect l="l" t="t" r="r" b="b"/>
              <a:pathLst>
                <a:path w="904875" h="518795">
                  <a:moveTo>
                    <a:pt x="742949" y="518517"/>
                  </a:moveTo>
                  <a:lnTo>
                    <a:pt x="161925" y="518517"/>
                  </a:lnTo>
                  <a:lnTo>
                    <a:pt x="130187" y="515377"/>
                  </a:lnTo>
                  <a:lnTo>
                    <a:pt x="72088" y="491312"/>
                  </a:lnTo>
                  <a:lnTo>
                    <a:pt x="27205" y="446428"/>
                  </a:lnTo>
                  <a:lnTo>
                    <a:pt x="3140" y="388329"/>
                  </a:lnTo>
                  <a:lnTo>
                    <a:pt x="0" y="356592"/>
                  </a:lnTo>
                  <a:lnTo>
                    <a:pt x="0" y="161925"/>
                  </a:lnTo>
                  <a:lnTo>
                    <a:pt x="12325" y="99959"/>
                  </a:lnTo>
                  <a:lnTo>
                    <a:pt x="47426" y="47426"/>
                  </a:lnTo>
                  <a:lnTo>
                    <a:pt x="99958" y="12325"/>
                  </a:lnTo>
                  <a:lnTo>
                    <a:pt x="161925" y="0"/>
                  </a:lnTo>
                  <a:lnTo>
                    <a:pt x="742949" y="0"/>
                  </a:lnTo>
                  <a:lnTo>
                    <a:pt x="804915" y="12325"/>
                  </a:lnTo>
                  <a:lnTo>
                    <a:pt x="857447" y="47426"/>
                  </a:lnTo>
                  <a:lnTo>
                    <a:pt x="892548" y="99959"/>
                  </a:lnTo>
                  <a:lnTo>
                    <a:pt x="904874" y="161925"/>
                  </a:lnTo>
                  <a:lnTo>
                    <a:pt x="904874" y="356592"/>
                  </a:lnTo>
                  <a:lnTo>
                    <a:pt x="892548" y="418558"/>
                  </a:lnTo>
                  <a:lnTo>
                    <a:pt x="857447" y="471090"/>
                  </a:lnTo>
                  <a:lnTo>
                    <a:pt x="804915" y="506191"/>
                  </a:lnTo>
                  <a:lnTo>
                    <a:pt x="742949" y="518517"/>
                  </a:lnTo>
                  <a:close/>
                </a:path>
              </a:pathLst>
            </a:custGeom>
            <a:solidFill>
              <a:srgbClr val="01338D"/>
            </a:solidFill>
          </p:spPr>
          <p:txBody>
            <a:bodyPr wrap="square" lIns="0" tIns="0" rIns="0" bIns="0" rtlCol="0"/>
            <a:lstStyle/>
            <a:p>
              <a:pPr defTabSz="609630"/>
              <a:endParaRPr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820847" y="4808709"/>
              <a:ext cx="4715665" cy="524510"/>
            </a:xfrm>
            <a:custGeom>
              <a:avLst/>
              <a:gdLst/>
              <a:ahLst/>
              <a:cxnLst/>
              <a:rect l="l" t="t" r="r" b="b"/>
              <a:pathLst>
                <a:path w="2259329" h="524510">
                  <a:moveTo>
                    <a:pt x="2097387" y="524043"/>
                  </a:moveTo>
                  <a:lnTo>
                    <a:pt x="161924" y="524043"/>
                  </a:lnTo>
                  <a:lnTo>
                    <a:pt x="130187" y="520903"/>
                  </a:lnTo>
                  <a:lnTo>
                    <a:pt x="72088" y="496838"/>
                  </a:lnTo>
                  <a:lnTo>
                    <a:pt x="27205" y="451954"/>
                  </a:lnTo>
                  <a:lnTo>
                    <a:pt x="3140" y="393856"/>
                  </a:lnTo>
                  <a:lnTo>
                    <a:pt x="0" y="362118"/>
                  </a:lnTo>
                  <a:lnTo>
                    <a:pt x="0" y="161924"/>
                  </a:lnTo>
                  <a:lnTo>
                    <a:pt x="12325" y="99959"/>
                  </a:lnTo>
                  <a:lnTo>
                    <a:pt x="47426" y="47426"/>
                  </a:lnTo>
                  <a:lnTo>
                    <a:pt x="99959" y="12325"/>
                  </a:lnTo>
                  <a:lnTo>
                    <a:pt x="161924" y="0"/>
                  </a:lnTo>
                  <a:lnTo>
                    <a:pt x="2097387" y="0"/>
                  </a:lnTo>
                  <a:lnTo>
                    <a:pt x="2159353" y="12325"/>
                  </a:lnTo>
                  <a:lnTo>
                    <a:pt x="2211885" y="47426"/>
                  </a:lnTo>
                  <a:lnTo>
                    <a:pt x="2246986" y="99959"/>
                  </a:lnTo>
                  <a:lnTo>
                    <a:pt x="2259312" y="161924"/>
                  </a:lnTo>
                  <a:lnTo>
                    <a:pt x="2259312" y="362118"/>
                  </a:lnTo>
                  <a:lnTo>
                    <a:pt x="2246986" y="424084"/>
                  </a:lnTo>
                  <a:lnTo>
                    <a:pt x="2211885" y="476617"/>
                  </a:lnTo>
                  <a:lnTo>
                    <a:pt x="2159353" y="511718"/>
                  </a:lnTo>
                  <a:lnTo>
                    <a:pt x="2097387" y="524043"/>
                  </a:lnTo>
                  <a:close/>
                </a:path>
              </a:pathLst>
            </a:custGeom>
            <a:solidFill>
              <a:srgbClr val="01338D"/>
            </a:solidFill>
          </p:spPr>
          <p:txBody>
            <a:bodyPr wrap="square" lIns="0" tIns="0" rIns="0" bIns="0" rtlCol="0"/>
            <a:lstStyle/>
            <a:p>
              <a:pPr defTabSz="609630"/>
              <a:endParaRPr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-78615" y="2061265"/>
            <a:ext cx="1772920" cy="335059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r>
              <a:rPr lang="en-CA" sz="1367" b="1" kern="0" spc="-90">
                <a:solidFill>
                  <a:sysClr val="windowText" lastClr="000000"/>
                </a:solidFill>
                <a:latin typeface="Verdana"/>
                <a:cs typeface="Verdana"/>
              </a:rPr>
              <a:t>Branch</a:t>
            </a: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r>
              <a:rPr lang="en-CA" sz="1367" b="1" kern="0" spc="-90">
                <a:solidFill>
                  <a:sysClr val="windowText" lastClr="000000"/>
                </a:solidFill>
                <a:latin typeface="Verdana"/>
                <a:cs typeface="Verdana"/>
              </a:rPr>
              <a:t>Openings</a:t>
            </a: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endParaRPr lang="en-CA" sz="1367" b="1" kern="0" spc="-90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r>
              <a:rPr lang="en-CA" sz="1367" b="1" kern="0" spc="-103">
                <a:solidFill>
                  <a:sysClr val="windowText" lastClr="000000"/>
                </a:solidFill>
                <a:latin typeface="Verdana"/>
                <a:cs typeface="Verdana"/>
              </a:rPr>
              <a:t>Chatbot</a:t>
            </a: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r>
              <a:rPr lang="en-CA" sz="1367" b="1" kern="0" spc="-103">
                <a:solidFill>
                  <a:sysClr val="windowText" lastClr="000000"/>
                </a:solidFill>
                <a:latin typeface="Verdana"/>
                <a:cs typeface="Verdana"/>
              </a:rPr>
              <a:t>Integration</a:t>
            </a: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endParaRPr lang="en-CA" sz="1367" b="1" kern="0" spc="-103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r>
              <a:rPr lang="en-CA" sz="1367" b="1" kern="0" spc="-103">
                <a:solidFill>
                  <a:sysClr val="windowText" lastClr="000000"/>
                </a:solidFill>
                <a:latin typeface="Verdana"/>
                <a:cs typeface="Verdana"/>
              </a:rPr>
              <a:t>Personalized</a:t>
            </a: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r>
              <a:rPr lang="en-CA" sz="1367" b="1" kern="0" spc="-103">
                <a:solidFill>
                  <a:sysClr val="windowText" lastClr="000000"/>
                </a:solidFill>
                <a:latin typeface="Verdana"/>
                <a:cs typeface="Verdana"/>
              </a:rPr>
              <a:t>Banking</a:t>
            </a: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endParaRPr lang="en-CA" sz="1367" b="1" kern="0" spc="-103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r>
              <a:rPr lang="en-CA" sz="1367" b="1" kern="0" spc="-103">
                <a:solidFill>
                  <a:sysClr val="windowText" lastClr="000000"/>
                </a:solidFill>
                <a:latin typeface="Verdana"/>
                <a:cs typeface="Verdana"/>
              </a:rPr>
              <a:t>Marketing</a:t>
            </a: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endParaRPr lang="en-CA" sz="1367" b="1" kern="0" spc="-103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r>
              <a:rPr lang="en-CA" sz="1367" b="1" kern="0" spc="-103">
                <a:solidFill>
                  <a:sysClr val="windowText" lastClr="000000"/>
                </a:solidFill>
                <a:latin typeface="Verdana"/>
                <a:cs typeface="Verdana"/>
              </a:rPr>
              <a:t>Automatic Fraud</a:t>
            </a:r>
          </a:p>
          <a:p>
            <a:pPr marL="397530" marR="3387" indent="-355618" algn="ctr" defTabSz="609630">
              <a:lnSpc>
                <a:spcPct val="118300"/>
              </a:lnSpc>
              <a:spcBef>
                <a:spcPts val="60"/>
              </a:spcBef>
            </a:pPr>
            <a:r>
              <a:rPr lang="en-CA" sz="1367" b="1" kern="0" spc="-103">
                <a:solidFill>
                  <a:sysClr val="windowText" lastClr="000000"/>
                </a:solidFill>
                <a:latin typeface="Verdana"/>
                <a:cs typeface="Verdana"/>
              </a:rPr>
              <a:t>Detection</a:t>
            </a:r>
            <a:endParaRPr lang="en-US" sz="1367" kern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1496" y="92690"/>
            <a:ext cx="1316990" cy="22399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defTabSz="609630">
              <a:spcBef>
                <a:spcPts val="67"/>
              </a:spcBef>
            </a:pPr>
            <a:r>
              <a:rPr sz="1400" kern="0" spc="-7">
                <a:solidFill>
                  <a:sysClr val="windowText" lastClr="000000"/>
                </a:solidFill>
                <a:latin typeface="Trebuchet MS"/>
                <a:cs typeface="Trebuchet MS"/>
              </a:rPr>
              <a:t>Implementation</a:t>
            </a:r>
            <a:endParaRPr sz="14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39D61C6-9866-BCBA-A291-B7D63D19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83" y="6310135"/>
            <a:ext cx="8445502" cy="378885"/>
          </a:xfrm>
          <a:prstGeom prst="rect">
            <a:avLst/>
          </a:prstGeom>
        </p:spPr>
      </p:pic>
      <p:sp>
        <p:nvSpPr>
          <p:cNvPr id="2" name="object 11">
            <a:extLst>
              <a:ext uri="{FF2B5EF4-FFF2-40B4-BE49-F238E27FC236}">
                <a16:creationId xmlns:a16="http://schemas.microsoft.com/office/drawing/2014/main" id="{A26CBE24-32C1-E2DC-C10E-BA8D63630EE9}"/>
              </a:ext>
            </a:extLst>
          </p:cNvPr>
          <p:cNvSpPr txBox="1"/>
          <p:nvPr/>
        </p:nvSpPr>
        <p:spPr>
          <a:xfrm>
            <a:off x="5230391" y="1354223"/>
            <a:ext cx="629327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defTabSz="609630">
              <a:spcBef>
                <a:spcPts val="67"/>
              </a:spcBef>
            </a:pPr>
            <a:r>
              <a:rPr lang="en-CA" sz="1400" b="1" kern="0" spc="-80">
                <a:solidFill>
                  <a:sysClr val="windowText" lastClr="000000"/>
                </a:solidFill>
                <a:latin typeface="Verdana"/>
                <a:cs typeface="Verdana"/>
              </a:rPr>
              <a:t>Y2, Q1</a:t>
            </a:r>
            <a:endParaRPr lang="en-US" sz="1400" kern="0">
              <a:solidFill>
                <a:sysClr val="windowText" lastClr="000000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1298E3EB-9469-194A-0506-55D499744F30}"/>
              </a:ext>
            </a:extLst>
          </p:cNvPr>
          <p:cNvSpPr txBox="1"/>
          <p:nvPr/>
        </p:nvSpPr>
        <p:spPr>
          <a:xfrm>
            <a:off x="6048835" y="1354223"/>
            <a:ext cx="629327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defTabSz="609630">
              <a:spcBef>
                <a:spcPts val="67"/>
              </a:spcBef>
            </a:pPr>
            <a:r>
              <a:rPr lang="en-CA" sz="1400" b="1" kern="0" spc="-80">
                <a:solidFill>
                  <a:sysClr val="windowText" lastClr="000000"/>
                </a:solidFill>
                <a:latin typeface="Verdana"/>
                <a:cs typeface="Verdana"/>
              </a:rPr>
              <a:t>Y2, Q2</a:t>
            </a:r>
            <a:endParaRPr lang="en-US" sz="1400" kern="0">
              <a:solidFill>
                <a:sysClr val="windowText" lastClr="000000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EA8DFE7-3E3E-EBD7-A3F9-BD83D82856DC}"/>
              </a:ext>
            </a:extLst>
          </p:cNvPr>
          <p:cNvSpPr txBox="1"/>
          <p:nvPr/>
        </p:nvSpPr>
        <p:spPr>
          <a:xfrm>
            <a:off x="7697013" y="1354223"/>
            <a:ext cx="629327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defTabSz="609630">
              <a:spcBef>
                <a:spcPts val="67"/>
              </a:spcBef>
            </a:pPr>
            <a:r>
              <a:rPr lang="en-CA" sz="1400" b="1" kern="0" spc="-80">
                <a:solidFill>
                  <a:sysClr val="windowText" lastClr="000000"/>
                </a:solidFill>
                <a:latin typeface="Verdana"/>
                <a:cs typeface="Verdana"/>
              </a:rPr>
              <a:t>Y2, Q4</a:t>
            </a:r>
            <a:endParaRPr lang="en-US" sz="1400" kern="0">
              <a:solidFill>
                <a:sysClr val="windowText" lastClr="000000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2507A3DF-861F-AAA7-BC3E-919FF985FC2A}"/>
              </a:ext>
            </a:extLst>
          </p:cNvPr>
          <p:cNvSpPr txBox="1"/>
          <p:nvPr/>
        </p:nvSpPr>
        <p:spPr>
          <a:xfrm>
            <a:off x="6844702" y="1359867"/>
            <a:ext cx="629327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defTabSz="609630">
              <a:spcBef>
                <a:spcPts val="67"/>
              </a:spcBef>
            </a:pPr>
            <a:r>
              <a:rPr lang="en-CA" sz="1400" b="1" kern="0" spc="-80">
                <a:solidFill>
                  <a:sysClr val="windowText" lastClr="000000"/>
                </a:solidFill>
                <a:latin typeface="Verdana"/>
                <a:cs typeface="Verdana"/>
              </a:rPr>
              <a:t>Y2, Q3</a:t>
            </a:r>
            <a:endParaRPr lang="en-US" sz="1400" kern="0">
              <a:solidFill>
                <a:sysClr val="windowText" lastClr="000000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DDF12C20-C986-D99C-F464-E6839A90E9B5}"/>
              </a:ext>
            </a:extLst>
          </p:cNvPr>
          <p:cNvSpPr txBox="1"/>
          <p:nvPr/>
        </p:nvSpPr>
        <p:spPr>
          <a:xfrm>
            <a:off x="8509813" y="1354223"/>
            <a:ext cx="629327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defTabSz="609630">
              <a:spcBef>
                <a:spcPts val="67"/>
              </a:spcBef>
            </a:pPr>
            <a:r>
              <a:rPr lang="en-CA" sz="1400" b="1" kern="0" spc="-80">
                <a:solidFill>
                  <a:sysClr val="windowText" lastClr="000000"/>
                </a:solidFill>
                <a:latin typeface="Verdana"/>
                <a:cs typeface="Verdana"/>
              </a:rPr>
              <a:t>Y3, Q1</a:t>
            </a:r>
            <a:endParaRPr lang="en-US" sz="1400" kern="0">
              <a:solidFill>
                <a:sysClr val="windowText" lastClr="000000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310C84E8-5DD8-7316-0A6A-C082B5F67184}"/>
              </a:ext>
            </a:extLst>
          </p:cNvPr>
          <p:cNvSpPr txBox="1"/>
          <p:nvPr/>
        </p:nvSpPr>
        <p:spPr>
          <a:xfrm>
            <a:off x="9362124" y="1354223"/>
            <a:ext cx="629327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defTabSz="609630">
              <a:spcBef>
                <a:spcPts val="67"/>
              </a:spcBef>
            </a:pPr>
            <a:r>
              <a:rPr lang="en-CA" sz="1400" b="1" kern="0" spc="-80">
                <a:solidFill>
                  <a:sysClr val="windowText" lastClr="000000"/>
                </a:solidFill>
                <a:latin typeface="Verdana"/>
                <a:cs typeface="Verdana"/>
              </a:rPr>
              <a:t>Y3, Q2</a:t>
            </a:r>
            <a:endParaRPr lang="en-US" sz="1400" kern="0">
              <a:solidFill>
                <a:sysClr val="windowText" lastClr="000000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0E358C26-F99F-4E28-85B3-EE5DC6397C5A}"/>
              </a:ext>
            </a:extLst>
          </p:cNvPr>
          <p:cNvSpPr txBox="1"/>
          <p:nvPr/>
        </p:nvSpPr>
        <p:spPr>
          <a:xfrm>
            <a:off x="10135413" y="1359867"/>
            <a:ext cx="629327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defTabSz="609630">
              <a:spcBef>
                <a:spcPts val="67"/>
              </a:spcBef>
            </a:pPr>
            <a:r>
              <a:rPr lang="en-CA" sz="1400" b="1" kern="0" spc="-80">
                <a:solidFill>
                  <a:sysClr val="windowText" lastClr="000000"/>
                </a:solidFill>
                <a:latin typeface="Verdana"/>
                <a:cs typeface="Verdana"/>
              </a:rPr>
              <a:t>Y3, Q3</a:t>
            </a:r>
            <a:endParaRPr lang="en-US" sz="1400" kern="0">
              <a:solidFill>
                <a:sysClr val="windowText" lastClr="000000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37" name="object 11">
            <a:extLst>
              <a:ext uri="{FF2B5EF4-FFF2-40B4-BE49-F238E27FC236}">
                <a16:creationId xmlns:a16="http://schemas.microsoft.com/office/drawing/2014/main" id="{2AC05440-BB3C-7932-CC0E-C99C75A3347D}"/>
              </a:ext>
            </a:extLst>
          </p:cNvPr>
          <p:cNvSpPr txBox="1"/>
          <p:nvPr/>
        </p:nvSpPr>
        <p:spPr>
          <a:xfrm>
            <a:off x="10908701" y="1354222"/>
            <a:ext cx="629327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defTabSz="609630">
              <a:spcBef>
                <a:spcPts val="67"/>
              </a:spcBef>
            </a:pPr>
            <a:r>
              <a:rPr lang="en-CA" sz="1400" b="1" kern="0" spc="-80">
                <a:solidFill>
                  <a:sysClr val="windowText" lastClr="000000"/>
                </a:solidFill>
                <a:latin typeface="Verdana"/>
                <a:cs typeface="Verdana"/>
              </a:rPr>
              <a:t>Y3, Q4</a:t>
            </a:r>
            <a:endParaRPr lang="en-US" sz="1400" kern="0">
              <a:solidFill>
                <a:sysClr val="windowText" lastClr="000000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41B36F7A-D978-C657-9B75-CCD63583278E}"/>
              </a:ext>
            </a:extLst>
          </p:cNvPr>
          <p:cNvSpPr/>
          <p:nvPr/>
        </p:nvSpPr>
        <p:spPr>
          <a:xfrm>
            <a:off x="1871086" y="2128548"/>
            <a:ext cx="1468966" cy="349673"/>
          </a:xfrm>
          <a:custGeom>
            <a:avLst/>
            <a:gdLst/>
            <a:ahLst/>
            <a:cxnLst/>
            <a:rect l="l" t="t" r="r" b="b"/>
            <a:pathLst>
              <a:path w="2259329" h="524510">
                <a:moveTo>
                  <a:pt x="2097387" y="524043"/>
                </a:moveTo>
                <a:lnTo>
                  <a:pt x="161924" y="524043"/>
                </a:lnTo>
                <a:lnTo>
                  <a:pt x="130187" y="520903"/>
                </a:lnTo>
                <a:lnTo>
                  <a:pt x="72088" y="496838"/>
                </a:lnTo>
                <a:lnTo>
                  <a:pt x="27205" y="451954"/>
                </a:lnTo>
                <a:lnTo>
                  <a:pt x="3140" y="393856"/>
                </a:lnTo>
                <a:lnTo>
                  <a:pt x="0" y="362118"/>
                </a:lnTo>
                <a:lnTo>
                  <a:pt x="0" y="161924"/>
                </a:lnTo>
                <a:lnTo>
                  <a:pt x="12325" y="99959"/>
                </a:lnTo>
                <a:lnTo>
                  <a:pt x="47426" y="47426"/>
                </a:lnTo>
                <a:lnTo>
                  <a:pt x="99959" y="12325"/>
                </a:lnTo>
                <a:lnTo>
                  <a:pt x="161924" y="0"/>
                </a:lnTo>
                <a:lnTo>
                  <a:pt x="2097387" y="0"/>
                </a:lnTo>
                <a:lnTo>
                  <a:pt x="2159353" y="12325"/>
                </a:lnTo>
                <a:lnTo>
                  <a:pt x="2211885" y="47426"/>
                </a:lnTo>
                <a:lnTo>
                  <a:pt x="2246986" y="99959"/>
                </a:lnTo>
                <a:lnTo>
                  <a:pt x="2259312" y="161924"/>
                </a:lnTo>
                <a:lnTo>
                  <a:pt x="2259312" y="362118"/>
                </a:lnTo>
                <a:lnTo>
                  <a:pt x="2246986" y="424084"/>
                </a:lnTo>
                <a:lnTo>
                  <a:pt x="2211885" y="476617"/>
                </a:lnTo>
                <a:lnTo>
                  <a:pt x="2159353" y="511718"/>
                </a:lnTo>
                <a:lnTo>
                  <a:pt x="2097387" y="524043"/>
                </a:lnTo>
                <a:close/>
              </a:path>
            </a:pathLst>
          </a:custGeom>
          <a:solidFill>
            <a:srgbClr val="01338D"/>
          </a:solidFill>
        </p:spPr>
        <p:txBody>
          <a:bodyPr wrap="square" lIns="0" tIns="0" rIns="0" bIns="0" rtlCol="0"/>
          <a:lstStyle/>
          <a:p>
            <a:pPr defTabSz="609630"/>
            <a:endParaRPr sz="1200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22">
            <a:extLst>
              <a:ext uri="{FF2B5EF4-FFF2-40B4-BE49-F238E27FC236}">
                <a16:creationId xmlns:a16="http://schemas.microsoft.com/office/drawing/2014/main" id="{5CE242CA-1789-2FF4-FB87-7AE6AF98E16C}"/>
              </a:ext>
            </a:extLst>
          </p:cNvPr>
          <p:cNvSpPr/>
          <p:nvPr/>
        </p:nvSpPr>
        <p:spPr>
          <a:xfrm>
            <a:off x="3523548" y="4312378"/>
            <a:ext cx="8090109" cy="349673"/>
          </a:xfrm>
          <a:custGeom>
            <a:avLst/>
            <a:gdLst/>
            <a:ahLst/>
            <a:cxnLst/>
            <a:rect l="l" t="t" r="r" b="b"/>
            <a:pathLst>
              <a:path w="2259329" h="524510">
                <a:moveTo>
                  <a:pt x="2097387" y="524043"/>
                </a:moveTo>
                <a:lnTo>
                  <a:pt x="161924" y="524043"/>
                </a:lnTo>
                <a:lnTo>
                  <a:pt x="130187" y="520903"/>
                </a:lnTo>
                <a:lnTo>
                  <a:pt x="72088" y="496838"/>
                </a:lnTo>
                <a:lnTo>
                  <a:pt x="27205" y="451954"/>
                </a:lnTo>
                <a:lnTo>
                  <a:pt x="3140" y="393856"/>
                </a:lnTo>
                <a:lnTo>
                  <a:pt x="0" y="362118"/>
                </a:lnTo>
                <a:lnTo>
                  <a:pt x="0" y="161924"/>
                </a:lnTo>
                <a:lnTo>
                  <a:pt x="12325" y="99959"/>
                </a:lnTo>
                <a:lnTo>
                  <a:pt x="47426" y="47426"/>
                </a:lnTo>
                <a:lnTo>
                  <a:pt x="99959" y="12325"/>
                </a:lnTo>
                <a:lnTo>
                  <a:pt x="161924" y="0"/>
                </a:lnTo>
                <a:lnTo>
                  <a:pt x="2097387" y="0"/>
                </a:lnTo>
                <a:lnTo>
                  <a:pt x="2159353" y="12325"/>
                </a:lnTo>
                <a:lnTo>
                  <a:pt x="2211885" y="47426"/>
                </a:lnTo>
                <a:lnTo>
                  <a:pt x="2246986" y="99959"/>
                </a:lnTo>
                <a:lnTo>
                  <a:pt x="2259312" y="161924"/>
                </a:lnTo>
                <a:lnTo>
                  <a:pt x="2259312" y="362118"/>
                </a:lnTo>
                <a:lnTo>
                  <a:pt x="2246986" y="424084"/>
                </a:lnTo>
                <a:lnTo>
                  <a:pt x="2211885" y="476617"/>
                </a:lnTo>
                <a:lnTo>
                  <a:pt x="2159353" y="511718"/>
                </a:lnTo>
                <a:lnTo>
                  <a:pt x="2097387" y="524043"/>
                </a:lnTo>
                <a:close/>
              </a:path>
            </a:pathLst>
          </a:custGeom>
          <a:solidFill>
            <a:srgbClr val="01338D"/>
          </a:solidFill>
        </p:spPr>
        <p:txBody>
          <a:bodyPr wrap="square" lIns="0" tIns="0" rIns="0" bIns="0" rtlCol="0"/>
          <a:lstStyle/>
          <a:p>
            <a:pPr defTabSz="609630"/>
            <a:endParaRPr sz="1200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98FC11-7D61-4D1D-BD7E-C1B67FDA6F1F}"/>
              </a:ext>
            </a:extLst>
          </p:cNvPr>
          <p:cNvGrpSpPr/>
          <p:nvPr/>
        </p:nvGrpSpPr>
        <p:grpSpPr>
          <a:xfrm>
            <a:off x="1044839" y="976314"/>
            <a:ext cx="6696392" cy="4905372"/>
            <a:chOff x="1002984" y="971549"/>
            <a:chExt cx="6696392" cy="4905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BED197-7068-4745-ADE6-35C2D9650D69}"/>
                </a:ext>
              </a:extLst>
            </p:cNvPr>
            <p:cNvSpPr/>
            <p:nvPr/>
          </p:nvSpPr>
          <p:spPr>
            <a:xfrm rot="16200000">
              <a:off x="1898494" y="76039"/>
              <a:ext cx="4905372" cy="6696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DF74F7-2E43-43AD-9E87-4B0D8DC61506}"/>
                </a:ext>
              </a:extLst>
            </p:cNvPr>
            <p:cNvSpPr txBox="1"/>
            <p:nvPr/>
          </p:nvSpPr>
          <p:spPr>
            <a:xfrm>
              <a:off x="1490663" y="1330008"/>
              <a:ext cx="2547869" cy="619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5400" b="0" i="0" u="none" strike="noStrike" kern="1200" cap="none" spc="0" normalizeH="0" baseline="0" noProof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KPMG Bold"/>
                  <a:ea typeface="+mn-ea"/>
                  <a:cs typeface="+mn-cs"/>
                </a:rPr>
                <a:t>Contents</a:t>
              </a:r>
            </a:p>
          </p:txBody>
        </p:sp>
        <p:graphicFrame>
          <p:nvGraphicFramePr>
            <p:cNvPr id="15" name="Table 24">
              <a:extLst>
                <a:ext uri="{FF2B5EF4-FFF2-40B4-BE49-F238E27FC236}">
                  <a16:creationId xmlns:a16="http://schemas.microsoft.com/office/drawing/2014/main" id="{576F841E-D574-4D92-A74B-04618424B8F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9799629"/>
                </p:ext>
              </p:extLst>
            </p:nvPr>
          </p:nvGraphicFramePr>
          <p:xfrm>
            <a:off x="1490663" y="2276516"/>
            <a:ext cx="5004000" cy="326008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76000">
                    <a:extLst>
                      <a:ext uri="{9D8B030D-6E8A-4147-A177-3AD203B41FA5}">
                        <a16:colId xmlns:a16="http://schemas.microsoft.com/office/drawing/2014/main" val="1857791330"/>
                      </a:ext>
                    </a:extLst>
                  </a:gridCol>
                  <a:gridCol w="4032000">
                    <a:extLst>
                      <a:ext uri="{9D8B030D-6E8A-4147-A177-3AD203B41FA5}">
                        <a16:colId xmlns:a16="http://schemas.microsoft.com/office/drawing/2014/main" val="620299569"/>
                      </a:ext>
                    </a:extLst>
                  </a:gridCol>
                  <a:gridCol w="396000">
                    <a:extLst>
                      <a:ext uri="{9D8B030D-6E8A-4147-A177-3AD203B41FA5}">
                        <a16:colId xmlns:a16="http://schemas.microsoft.com/office/drawing/2014/main" val="117210171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>
                          <a:lnSpc>
                            <a:spcPct val="70000"/>
                          </a:lnSpc>
                        </a:pPr>
                        <a:r>
                          <a:rPr lang="en-GB" sz="3200" b="1">
                            <a:solidFill>
                              <a:srgbClr val="00338D"/>
                            </a:solidFill>
                            <a:latin typeface="+mj-lt"/>
                          </a:rPr>
                          <a:t>01</a:t>
                        </a: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GB" sz="1600" b="0">
                            <a:solidFill>
                              <a:srgbClr val="00338D"/>
                            </a:solidFill>
                            <a:latin typeface="+mn-lt"/>
                          </a:rPr>
                          <a:t>Introduction and Mandate</a:t>
                        </a: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/>
                        <a:endParaRPr lang="en-GB" sz="1600" b="0">
                          <a:solidFill>
                            <a:srgbClr val="00338D"/>
                          </a:solidFill>
                          <a:latin typeface="+mn-lt"/>
                        </a:endParaRPr>
                      </a:p>
                    </a:txBody>
                    <a:tcPr marL="80189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49216587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>
                          <a:lnSpc>
                            <a:spcPct val="70000"/>
                          </a:lnSpc>
                        </a:pPr>
                        <a:r>
                          <a:rPr lang="en-GB" sz="3200" b="1">
                            <a:solidFill>
                              <a:srgbClr val="00338D"/>
                            </a:solidFill>
                            <a:latin typeface="+mj-lt"/>
                          </a:rPr>
                          <a:t>02</a:t>
                        </a: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lang="en-GB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338D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Analysis</a:t>
                        </a:r>
                        <a:endParaRPr kumimoji="0" lang="en-GB" sz="16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/>
                        <a:endParaRPr lang="en-GB" sz="1600" b="0">
                          <a:solidFill>
                            <a:srgbClr val="00338D"/>
                          </a:solidFill>
                          <a:latin typeface="+mn-lt"/>
                        </a:endParaRPr>
                      </a:p>
                    </a:txBody>
                    <a:tcPr marL="80189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0955894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>
                          <a:lnSpc>
                            <a:spcPct val="70000"/>
                          </a:lnSpc>
                        </a:pPr>
                        <a:r>
                          <a:rPr lang="en-GB" sz="3200" b="1">
                            <a:solidFill>
                              <a:srgbClr val="00338D"/>
                            </a:solidFill>
                            <a:latin typeface="+mj-lt"/>
                          </a:rPr>
                          <a:t>03</a:t>
                        </a: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338D"/>
                            </a:solidFill>
                            <a:effectLst/>
                            <a:uLnTx/>
                            <a:uFillTx/>
                            <a:latin typeface="Arial"/>
                          </a:rPr>
                          <a:t>Recommended Strategy</a:t>
                        </a:r>
                        <a:endParaRPr kumimoji="0" lang="en-US"/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/>
                        <a:endParaRPr lang="en-GB" sz="1600" b="0">
                          <a:solidFill>
                            <a:srgbClr val="00338D"/>
                          </a:solidFill>
                          <a:latin typeface="+mn-lt"/>
                        </a:endParaRPr>
                      </a:p>
                    </a:txBody>
                    <a:tcPr marL="80189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3004584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>
                          <a:lnSpc>
                            <a:spcPct val="70000"/>
                          </a:lnSpc>
                        </a:pPr>
                        <a:r>
                          <a:rPr lang="en-GB" sz="3200" b="1">
                            <a:solidFill>
                              <a:srgbClr val="00338D"/>
                            </a:solidFill>
                            <a:latin typeface="+mj-lt"/>
                          </a:rPr>
                          <a:t>04</a:t>
                        </a: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338D"/>
                            </a:solidFill>
                            <a:effectLst/>
                            <a:uLnTx/>
                            <a:uFillTx/>
                            <a:latin typeface="Arial"/>
                          </a:rPr>
                          <a:t>Implementation Plan</a:t>
                        </a:r>
                        <a:endPara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Arial"/>
                        </a:endParaRP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/>
                        <a:endParaRPr lang="en-GB" sz="1600" b="0">
                          <a:solidFill>
                            <a:srgbClr val="00338D"/>
                          </a:solidFill>
                          <a:latin typeface="+mn-lt"/>
                        </a:endParaRPr>
                      </a:p>
                    </a:txBody>
                    <a:tcPr marL="80189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4883214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>
                          <a:lnSpc>
                            <a:spcPct val="70000"/>
                          </a:lnSpc>
                        </a:pPr>
                        <a:r>
                          <a:rPr lang="en-GB" sz="3200" b="1">
                            <a:solidFill>
                              <a:srgbClr val="00338D"/>
                            </a:solidFill>
                            <a:latin typeface="+mj-lt"/>
                          </a:rPr>
                          <a:t>05</a:t>
                        </a: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</a:pPr>
                        <a:r>
                          <a:rPr lang="en-GB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338D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Projected Outcomes </a:t>
                        </a:r>
                        <a:endParaRPr kumimoji="0" lang="en-GB" sz="16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/>
                        <a:endParaRPr lang="en-GB" sz="1600" b="0">
                          <a:solidFill>
                            <a:srgbClr val="00338D"/>
                          </a:solidFill>
                          <a:latin typeface="+mn-lt"/>
                        </a:endParaRPr>
                      </a:p>
                    </a:txBody>
                    <a:tcPr marL="80189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8550306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>
                          <a:lnSpc>
                            <a:spcPct val="70000"/>
                          </a:lnSpc>
                        </a:pPr>
                        <a:r>
                          <a:rPr lang="en-GB" sz="3200" b="1">
                            <a:solidFill>
                              <a:srgbClr val="00338D"/>
                            </a:solidFill>
                            <a:latin typeface="+mj-lt"/>
                          </a:rPr>
                          <a:t>06</a:t>
                        </a: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GB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338D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Conclusion</a:t>
                        </a:r>
                        <a:endParaRPr kumimoji="0" lang="en-GB" sz="16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/>
                        <a:endParaRPr lang="en-GB" sz="1600" b="0">
                          <a:solidFill>
                            <a:srgbClr val="00338D"/>
                          </a:solidFill>
                          <a:latin typeface="+mn-lt"/>
                        </a:endParaRPr>
                      </a:p>
                    </a:txBody>
                    <a:tcPr marL="80189" marR="0" marT="90000" marB="90000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87100306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23279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42B4D-6B20-C2ED-4E27-21838ED6E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066792-FD69-B2A2-6551-1CACC1EB6F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9860" y="1140069"/>
            <a:ext cx="1082675" cy="812530"/>
          </a:xfrm>
        </p:spPr>
        <p:txBody>
          <a:bodyPr/>
          <a:lstStyle/>
          <a:p>
            <a:r>
              <a:rPr lang="en-GB"/>
              <a:t>04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D64C107-BA10-C24F-31E2-A248AF03C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6025340" cy="2367199"/>
          </a:xfrm>
        </p:spPr>
        <p:txBody>
          <a:bodyPr/>
          <a:lstStyle/>
          <a:p>
            <a:r>
              <a:rPr lang="en-GB" sz="7200"/>
              <a:t>Financial Outlook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65B54B-5683-C1C3-E58B-36EDFA0135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123595"/>
            <a:ext cx="5252400" cy="430887"/>
          </a:xfrm>
        </p:spPr>
        <p:txBody>
          <a:bodyPr/>
          <a:lstStyle/>
          <a:p>
            <a:r>
              <a:rPr lang="en-GB"/>
              <a:t>An overview of Montreal’s financial and banking market, infrastructure, and landscape</a:t>
            </a:r>
          </a:p>
        </p:txBody>
      </p:sp>
    </p:spTree>
    <p:extLst>
      <p:ext uri="{BB962C8B-B14F-4D97-AF65-F5344CB8AC3E}">
        <p14:creationId xmlns:p14="http://schemas.microsoft.com/office/powerpoint/2010/main" val="4284986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26F9-1165-4471-896B-A19868B9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431800"/>
            <a:ext cx="10204450" cy="533400"/>
          </a:xfrm>
        </p:spPr>
        <p:txBody>
          <a:bodyPr/>
          <a:lstStyle/>
          <a:p>
            <a:r>
              <a:rPr lang="en-GB"/>
              <a:t>Cost Breakdown: Automated Chatbot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1B653FE-2D86-4676-BB1B-A73C4445F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190657"/>
              </p:ext>
            </p:extLst>
          </p:nvPr>
        </p:nvGraphicFramePr>
        <p:xfrm>
          <a:off x="1430158" y="1226364"/>
          <a:ext cx="9331684" cy="4680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370">
                  <a:extLst>
                    <a:ext uri="{9D8B030D-6E8A-4147-A177-3AD203B41FA5}">
                      <a16:colId xmlns:a16="http://schemas.microsoft.com/office/drawing/2014/main" val="2534074653"/>
                    </a:ext>
                  </a:extLst>
                </a:gridCol>
                <a:gridCol w="2125438">
                  <a:extLst>
                    <a:ext uri="{9D8B030D-6E8A-4147-A177-3AD203B41FA5}">
                      <a16:colId xmlns:a16="http://schemas.microsoft.com/office/drawing/2014/main" val="15913284"/>
                    </a:ext>
                  </a:extLst>
                </a:gridCol>
                <a:gridCol w="2125438">
                  <a:extLst>
                    <a:ext uri="{9D8B030D-6E8A-4147-A177-3AD203B41FA5}">
                      <a16:colId xmlns:a16="http://schemas.microsoft.com/office/drawing/2014/main" val="1241778817"/>
                    </a:ext>
                  </a:extLst>
                </a:gridCol>
                <a:gridCol w="2125438">
                  <a:extLst>
                    <a:ext uri="{9D8B030D-6E8A-4147-A177-3AD203B41FA5}">
                      <a16:colId xmlns:a16="http://schemas.microsoft.com/office/drawing/2014/main" val="1869424930"/>
                    </a:ext>
                  </a:extLst>
                </a:gridCol>
              </a:tblGrid>
              <a:tr h="9178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GB"/>
                    </a:p>
                  </a:txBody>
                  <a:tcPr marL="720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90000" marR="90000" marT="126000" marB="12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90000" marR="90000" marT="126000" marB="12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224675"/>
                  </a:ext>
                </a:extLst>
              </a:tr>
              <a:tr h="491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GB"/>
                    </a:p>
                  </a:txBody>
                  <a:tcPr marL="720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GB" sz="3600" b="0">
                          <a:solidFill>
                            <a:schemeClr val="bg1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90000" marR="90000" marT="54000" marB="54000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90000" marR="90000" marT="54000" marB="54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90000" marR="90000" marT="54000" marB="54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546796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Initial Development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300,000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153674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Infrastructure Cloud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104108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Maintenance and Updates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36881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Continuous Training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30,000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30,000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30,000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51053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589166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480,000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180,000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180,000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67177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840,000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654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0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783D-6588-7318-CD10-6CBCEA53D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1D1A-949E-6BEC-41E4-BF707644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431800"/>
            <a:ext cx="10204450" cy="533400"/>
          </a:xfrm>
        </p:spPr>
        <p:txBody>
          <a:bodyPr/>
          <a:lstStyle/>
          <a:p>
            <a:r>
              <a:rPr lang="en-GB"/>
              <a:t>Cost Breakdown: Personalized Banking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F941890-8C91-BA97-F6DD-4EFE40300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05586"/>
              </p:ext>
            </p:extLst>
          </p:nvPr>
        </p:nvGraphicFramePr>
        <p:xfrm>
          <a:off x="1430158" y="1226364"/>
          <a:ext cx="9331684" cy="4680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370">
                  <a:extLst>
                    <a:ext uri="{9D8B030D-6E8A-4147-A177-3AD203B41FA5}">
                      <a16:colId xmlns:a16="http://schemas.microsoft.com/office/drawing/2014/main" val="2534074653"/>
                    </a:ext>
                  </a:extLst>
                </a:gridCol>
                <a:gridCol w="2125438">
                  <a:extLst>
                    <a:ext uri="{9D8B030D-6E8A-4147-A177-3AD203B41FA5}">
                      <a16:colId xmlns:a16="http://schemas.microsoft.com/office/drawing/2014/main" val="15913284"/>
                    </a:ext>
                  </a:extLst>
                </a:gridCol>
                <a:gridCol w="2125438">
                  <a:extLst>
                    <a:ext uri="{9D8B030D-6E8A-4147-A177-3AD203B41FA5}">
                      <a16:colId xmlns:a16="http://schemas.microsoft.com/office/drawing/2014/main" val="1241778817"/>
                    </a:ext>
                  </a:extLst>
                </a:gridCol>
                <a:gridCol w="2125438">
                  <a:extLst>
                    <a:ext uri="{9D8B030D-6E8A-4147-A177-3AD203B41FA5}">
                      <a16:colId xmlns:a16="http://schemas.microsoft.com/office/drawing/2014/main" val="1869424930"/>
                    </a:ext>
                  </a:extLst>
                </a:gridCol>
              </a:tblGrid>
              <a:tr h="9178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GB"/>
                    </a:p>
                  </a:txBody>
                  <a:tcPr marL="720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90000" marR="90000" marT="126000" marB="12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90000" marR="90000" marT="126000" marB="12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224675"/>
                  </a:ext>
                </a:extLst>
              </a:tr>
              <a:tr h="491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GB"/>
                    </a:p>
                  </a:txBody>
                  <a:tcPr marL="720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GB" sz="3600" b="0">
                          <a:solidFill>
                            <a:schemeClr val="bg1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90000" marR="90000" marT="54000" marB="54000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90000" marR="90000" marT="54000" marB="54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90000" marR="90000" marT="54000" marB="54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546796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Algorithm Development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400,000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153674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Infrastucture and Data Storage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104108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Maintenance and Optimization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120,000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120,000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120,000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36881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Compliance Management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51053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589166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770,000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370,000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370,000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67177"/>
                  </a:ext>
                </a:extLst>
              </a:tr>
              <a:tr h="384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1,510,000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654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382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ECF01-1C20-C964-DBCF-5BC640489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41DD-E5A9-564B-4D18-B4DD76C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431800"/>
            <a:ext cx="10204450" cy="533400"/>
          </a:xfrm>
        </p:spPr>
        <p:txBody>
          <a:bodyPr/>
          <a:lstStyle/>
          <a:p>
            <a:r>
              <a:rPr lang="en-GB"/>
              <a:t>Cost Breakdown: Fraud Detection Automation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1907CB8-A46C-E1CB-607C-DD373AF1C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466141"/>
              </p:ext>
            </p:extLst>
          </p:nvPr>
        </p:nvGraphicFramePr>
        <p:xfrm>
          <a:off x="2022769" y="1131288"/>
          <a:ext cx="8146462" cy="49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007">
                  <a:extLst>
                    <a:ext uri="{9D8B030D-6E8A-4147-A177-3AD203B41FA5}">
                      <a16:colId xmlns:a16="http://schemas.microsoft.com/office/drawing/2014/main" val="2534074653"/>
                    </a:ext>
                  </a:extLst>
                </a:gridCol>
                <a:gridCol w="1855485">
                  <a:extLst>
                    <a:ext uri="{9D8B030D-6E8A-4147-A177-3AD203B41FA5}">
                      <a16:colId xmlns:a16="http://schemas.microsoft.com/office/drawing/2014/main" val="15913284"/>
                    </a:ext>
                  </a:extLst>
                </a:gridCol>
                <a:gridCol w="1855485">
                  <a:extLst>
                    <a:ext uri="{9D8B030D-6E8A-4147-A177-3AD203B41FA5}">
                      <a16:colId xmlns:a16="http://schemas.microsoft.com/office/drawing/2014/main" val="1241778817"/>
                    </a:ext>
                  </a:extLst>
                </a:gridCol>
                <a:gridCol w="1855485">
                  <a:extLst>
                    <a:ext uri="{9D8B030D-6E8A-4147-A177-3AD203B41FA5}">
                      <a16:colId xmlns:a16="http://schemas.microsoft.com/office/drawing/2014/main" val="1869424930"/>
                    </a:ext>
                  </a:extLst>
                </a:gridCol>
              </a:tblGrid>
              <a:tr h="535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GB"/>
                    </a:p>
                  </a:txBody>
                  <a:tcPr marL="720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90000" marR="90000" marT="126000" marB="12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90000" marR="90000" marT="126000" marB="12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224675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GB"/>
                    </a:p>
                  </a:txBody>
                  <a:tcPr marL="720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GB" sz="3600" b="0">
                          <a:solidFill>
                            <a:schemeClr val="bg1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90000" marR="90000" marT="54000" marB="54000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90000" marR="90000" marT="54000" marB="54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PMG Bold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90000" marR="90000" marT="54000" marB="54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546796"/>
                  </a:ext>
                </a:extLst>
              </a:tr>
              <a:tr h="351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Initial Development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450,000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153674"/>
                  </a:ext>
                </a:extLst>
              </a:tr>
              <a:tr h="351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Infrastructure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200,000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104108"/>
                  </a:ext>
                </a:extLst>
              </a:tr>
              <a:tr h="351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Maintenance and Updates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36881"/>
                  </a:ext>
                </a:extLst>
              </a:tr>
              <a:tr h="351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Formation Continue</a:t>
                      </a: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60,000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60,000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60,000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51053"/>
                  </a:ext>
                </a:extLst>
              </a:tr>
              <a:tr h="502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Compliance Management and Audit</a:t>
                      </a: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75,000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75,000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75,000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589166"/>
                  </a:ext>
                </a:extLst>
              </a:tr>
              <a:tr h="351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67177"/>
                  </a:ext>
                </a:extLst>
              </a:tr>
              <a:tr h="351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865,000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415,000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415,000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654862"/>
                  </a:ext>
                </a:extLst>
              </a:tr>
              <a:tr h="351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6000" marR="126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1,695,000</a:t>
                      </a: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0000" marR="90000" marT="126000" marB="12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722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805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CABFD-F9B6-4454-93E1-0DB45768A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7571498-6053-E0FF-451C-D1F304C9413A}"/>
              </a:ext>
            </a:extLst>
          </p:cNvPr>
          <p:cNvSpPr/>
          <p:nvPr/>
        </p:nvSpPr>
        <p:spPr>
          <a:xfrm>
            <a:off x="1856389" y="3635281"/>
            <a:ext cx="0" cy="140208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2750"/>
                </a:lnTo>
              </a:path>
            </a:pathLst>
          </a:custGeom>
          <a:ln w="95249">
            <a:solidFill>
              <a:srgbClr val="343433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93BFCAF-89D8-5E6D-C8ED-54E550F01D83}"/>
              </a:ext>
            </a:extLst>
          </p:cNvPr>
          <p:cNvSpPr/>
          <p:nvPr/>
        </p:nvSpPr>
        <p:spPr>
          <a:xfrm>
            <a:off x="1856385" y="5354619"/>
            <a:ext cx="0" cy="795443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679"/>
                </a:lnTo>
              </a:path>
            </a:pathLst>
          </a:custGeom>
          <a:ln w="95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53D9741-C289-179A-3618-6B41328EFFF6}"/>
              </a:ext>
            </a:extLst>
          </p:cNvPr>
          <p:cNvSpPr txBox="1"/>
          <p:nvPr/>
        </p:nvSpPr>
        <p:spPr>
          <a:xfrm>
            <a:off x="211496" y="392854"/>
            <a:ext cx="6474318" cy="393270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>
              <a:spcBef>
                <a:spcPts val="67"/>
              </a:spcBef>
            </a:pPr>
            <a:r>
              <a:rPr lang="en-US" sz="2500" b="1">
                <a:latin typeface="Trebuchet MS"/>
              </a:rPr>
              <a:t>Why are we here for today ? </a:t>
            </a:r>
            <a:endParaRPr lang="en-US" sz="2500">
              <a:latin typeface="Trebuchet M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E86F82E-5E5F-EA8B-DBEF-E3B69863A779}"/>
              </a:ext>
            </a:extLst>
          </p:cNvPr>
          <p:cNvSpPr txBox="1"/>
          <p:nvPr/>
        </p:nvSpPr>
        <p:spPr>
          <a:xfrm>
            <a:off x="598949" y="1494141"/>
            <a:ext cx="1354243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>
              <a:spcBef>
                <a:spcPts val="67"/>
              </a:spcBef>
            </a:pPr>
            <a:r>
              <a:rPr lang="en-US" sz="1400" b="1" spc="50">
                <a:latin typeface="Trebuchet MS"/>
              </a:rPr>
              <a:t>Mandate</a:t>
            </a:r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E799CFE-B7D4-9A27-07EE-55644D079A74}"/>
              </a:ext>
            </a:extLst>
          </p:cNvPr>
          <p:cNvSpPr txBox="1"/>
          <p:nvPr/>
        </p:nvSpPr>
        <p:spPr>
          <a:xfrm>
            <a:off x="154229" y="2586105"/>
            <a:ext cx="1662571" cy="439437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algn="ctr">
              <a:spcBef>
                <a:spcPts val="67"/>
              </a:spcBef>
            </a:pPr>
            <a:r>
              <a:rPr lang="en-US" sz="1400" b="1" spc="43">
                <a:latin typeface="Trebuchet MS"/>
              </a:rPr>
              <a:t>Key Considerations</a:t>
            </a:r>
            <a:endParaRPr lang="en-US" sz="1400" b="1">
              <a:latin typeface="Trebuchet M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C9AF85B-B3E9-7746-D8EE-8C7EC8EDDCD0}"/>
              </a:ext>
            </a:extLst>
          </p:cNvPr>
          <p:cNvSpPr txBox="1"/>
          <p:nvPr/>
        </p:nvSpPr>
        <p:spPr>
          <a:xfrm>
            <a:off x="603100" y="4159975"/>
            <a:ext cx="774277" cy="22399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400" b="1" spc="53">
                <a:latin typeface="Trebuchet MS"/>
                <a:cs typeface="Trebuchet MS"/>
              </a:rPr>
              <a:t>Strategy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662B340-FD3D-4550-3C91-091C680DF8B6}"/>
              </a:ext>
            </a:extLst>
          </p:cNvPr>
          <p:cNvSpPr txBox="1"/>
          <p:nvPr/>
        </p:nvSpPr>
        <p:spPr>
          <a:xfrm>
            <a:off x="681020" y="5630897"/>
            <a:ext cx="618490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>
              <a:spcBef>
                <a:spcPts val="67"/>
              </a:spcBef>
            </a:pPr>
            <a:r>
              <a:rPr lang="en-US" sz="1400" b="1" spc="40">
                <a:latin typeface="Trebuchet MS"/>
                <a:cs typeface="Trebuchet MS"/>
              </a:rPr>
              <a:t>Impact</a:t>
            </a:r>
            <a:endParaRPr lang="en-US" sz="1400">
              <a:latin typeface="Trebuchet MS"/>
              <a:cs typeface="Trebuchet MS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E1417ADE-5DE3-DC97-4564-E0E1E52FD15B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0" y="0"/>
            <a:ext cx="0" cy="192724"/>
          </a:xfrm>
          <a:prstGeom prst="rect">
            <a:avLst/>
          </a:prstGeom>
        </p:spPr>
        <p:txBody>
          <a:bodyPr vert="horz" wrap="square" lIns="0" tIns="18203" rIns="0" bIns="0" rtlCol="0">
            <a:spAutoFit/>
          </a:bodyPr>
          <a:lstStyle/>
          <a:p>
            <a:pPr marL="173152">
              <a:spcBef>
                <a:spcPts val="143"/>
              </a:spcBef>
            </a:pPr>
            <a:endParaRPr spc="-13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886979-C042-7E35-7EED-6A18C094E828}"/>
              </a:ext>
            </a:extLst>
          </p:cNvPr>
          <p:cNvSpPr/>
          <p:nvPr/>
        </p:nvSpPr>
        <p:spPr>
          <a:xfrm>
            <a:off x="2009423" y="2362198"/>
            <a:ext cx="10182576" cy="880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pic>
        <p:nvPicPr>
          <p:cNvPr id="43" name="Picture 42" descr="A black and purple rectangle&#10;&#10;AI-generated content may be incorrect.">
            <a:extLst>
              <a:ext uri="{FF2B5EF4-FFF2-40B4-BE49-F238E27FC236}">
                <a16:creationId xmlns:a16="http://schemas.microsoft.com/office/drawing/2014/main" id="{9A6268FC-C69C-88E8-A26D-EB708A49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36" y="2412295"/>
            <a:ext cx="2439106" cy="785989"/>
          </a:xfrm>
          <a:prstGeom prst="rect">
            <a:avLst/>
          </a:prstGeom>
        </p:spPr>
      </p:pic>
      <p:pic>
        <p:nvPicPr>
          <p:cNvPr id="44" name="Picture 43" descr="A black and purple rectangle&#10;&#10;AI-generated content may be incorrect.">
            <a:extLst>
              <a:ext uri="{FF2B5EF4-FFF2-40B4-BE49-F238E27FC236}">
                <a16:creationId xmlns:a16="http://schemas.microsoft.com/office/drawing/2014/main" id="{CCCEEC7D-9502-97B8-BD5A-1022524B6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269" y="2367139"/>
            <a:ext cx="2710039" cy="848077"/>
          </a:xfrm>
          <a:prstGeom prst="rect">
            <a:avLst/>
          </a:prstGeom>
        </p:spPr>
      </p:pic>
      <p:pic>
        <p:nvPicPr>
          <p:cNvPr id="46" name="Picture 45" descr="A black and purple rectangle&#10;&#10;AI-generated content may be incorrect.">
            <a:extLst>
              <a:ext uri="{FF2B5EF4-FFF2-40B4-BE49-F238E27FC236}">
                <a16:creationId xmlns:a16="http://schemas.microsoft.com/office/drawing/2014/main" id="{AE6EF6F9-73BF-8E52-E8E4-7DF6B2730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847" y="2378428"/>
            <a:ext cx="2529417" cy="831145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CB18E57-3778-B9AE-562D-EE1177B8A682}"/>
              </a:ext>
            </a:extLst>
          </p:cNvPr>
          <p:cNvSpPr/>
          <p:nvPr/>
        </p:nvSpPr>
        <p:spPr>
          <a:xfrm>
            <a:off x="2274711" y="3795889"/>
            <a:ext cx="9279465" cy="9595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>
                <a:latin typeface="Arial"/>
                <a:cs typeface="Arial"/>
              </a:rPr>
              <a:t>New </a:t>
            </a:r>
            <a:r>
              <a:rPr lang="en-US" err="1">
                <a:latin typeface="Arial"/>
                <a:cs typeface="Arial"/>
              </a:rPr>
              <a:t>AiGE</a:t>
            </a:r>
            <a:r>
              <a:rPr lang="en-US">
                <a:latin typeface="Arial"/>
                <a:cs typeface="Arial"/>
              </a:rPr>
              <a:t> of Banking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B96CA7A-DC9A-D634-3CC2-6C9D4BD4B6BD}"/>
              </a:ext>
            </a:extLst>
          </p:cNvPr>
          <p:cNvSpPr/>
          <p:nvPr/>
        </p:nvSpPr>
        <p:spPr>
          <a:xfrm>
            <a:off x="2274711" y="1126067"/>
            <a:ext cx="9279465" cy="9595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How can Sentinel </a:t>
            </a:r>
            <a:r>
              <a:rPr lang="en-US">
                <a:solidFill>
                  <a:schemeClr val="bg1"/>
                </a:solidFill>
                <a:latin typeface="Arial"/>
                <a:ea typeface="+mn-lt"/>
                <a:cs typeface="Arial"/>
              </a:rPr>
              <a:t>implement an AI-driven digital banking strategy tailored to the Montreal market ?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50697C2-F771-CB0B-6F7C-3B5FA330BD2B}"/>
              </a:ext>
            </a:extLst>
          </p:cNvPr>
          <p:cNvSpPr/>
          <p:nvPr/>
        </p:nvSpPr>
        <p:spPr>
          <a:xfrm>
            <a:off x="2413706" y="5238750"/>
            <a:ext cx="9183511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The Montréal banking industry will be transformed with new solutions and a new planner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984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84A40-C47D-6553-06B3-2DFEDCEF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83F86-ED22-8031-6CA7-BCFFA1B9DF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9860" y="1140069"/>
            <a:ext cx="1082675" cy="812530"/>
          </a:xfrm>
        </p:spPr>
        <p:txBody>
          <a:bodyPr/>
          <a:lstStyle/>
          <a:p>
            <a:r>
              <a:rPr lang="en-GB"/>
              <a:t>05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70AF211-D664-CA3E-58BD-98EFB9350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</p:spPr>
        <p:txBody>
          <a:bodyPr/>
          <a:lstStyle/>
          <a:p>
            <a:r>
              <a:rPr lang="en-GB" sz="7200" noProof="0"/>
              <a:t>Appendix</a:t>
            </a:r>
            <a:endParaRPr lang="en-GB" sz="72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9DC79B-73FD-E326-4722-EAA91EF74D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123595"/>
            <a:ext cx="5252400" cy="430887"/>
          </a:xfrm>
        </p:spPr>
        <p:txBody>
          <a:bodyPr/>
          <a:lstStyle/>
          <a:p>
            <a:r>
              <a:rPr lang="en-GB"/>
              <a:t>Resources, links, and reliable information for your convenience</a:t>
            </a:r>
          </a:p>
        </p:txBody>
      </p:sp>
    </p:spTree>
    <p:extLst>
      <p:ext uri="{BB962C8B-B14F-4D97-AF65-F5344CB8AC3E}">
        <p14:creationId xmlns:p14="http://schemas.microsoft.com/office/powerpoint/2010/main" val="3359380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54009-7ED4-FDCE-9E31-B3290F23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A1DBE84-A6BF-3F05-9D71-C886F550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/>
          <a:lstStyle/>
          <a:p>
            <a:r>
              <a:rPr lang="en-GB"/>
              <a:t>Appendix 1: Links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188890-F447-ADC2-138C-37EF5FD4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https://www.bankinfosecurity.com/court-unitedhealth-must-answer-for-ai-based-claim-denials-a-27534</a:t>
            </a:r>
            <a:endParaRPr lang="en-GB" b="0">
              <a:solidFill>
                <a:schemeClr val="tx1"/>
              </a:solidFill>
            </a:endParaRPr>
          </a:p>
          <a:p>
            <a:r>
              <a:rPr lang="en-GB" b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https://cba.ca/article/bank-branches-in-canada</a:t>
            </a:r>
            <a:endParaRPr lang="en-GB" b="0">
              <a:solidFill>
                <a:schemeClr val="tx1"/>
              </a:solidFill>
            </a:endParaRPr>
          </a:p>
          <a:p>
            <a:r>
              <a:rPr lang="en-GB" b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https://www.ibisworld.com/ca/industry/quebec/commercial-banking/17348/</a:t>
            </a:r>
            <a:endParaRPr lang="en-GB" b="0">
              <a:solidFill>
                <a:schemeClr val="tx1"/>
              </a:solidFill>
            </a:endParaRPr>
          </a:p>
          <a:p>
            <a:r>
              <a:rPr lang="en-GB" b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https://www.finances.gouv.qc.ca/Budget_and_update/maj/documents/AUTEN_updateNov2024.pdf</a:t>
            </a:r>
            <a:endParaRPr lang="en-GB" b="0">
              <a:solidFill>
                <a:schemeClr val="tx1"/>
              </a:solidFill>
            </a:endParaRPr>
          </a:p>
          <a:p>
            <a:r>
              <a:rPr lang="en-GB" b="0">
                <a:solidFill>
                  <a:schemeClr val="tx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https://www.azeusconvene.com/articles/digital-transformation-in-banking</a:t>
            </a:r>
            <a:endParaRPr lang="en-GB" b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GB" b="0">
                <a:solidFill>
                  <a:schemeClr val="tx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https://assets.kpmg.com/content/dam/kpmg/ca/pdf/2024/06/ca-banking-on-branches-en.pdf?utm_source=chatgpt.com</a:t>
            </a:r>
            <a:endParaRPr lang="en-GB" b="0">
              <a:solidFill>
                <a:schemeClr val="tx1"/>
              </a:solidFill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/>
          </a:p>
          <a:p>
            <a:endParaRPr lang="en-GB"/>
          </a:p>
          <a:p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1173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BF98C-C2B1-F54F-F489-775B91C9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AA52BE-B93A-A240-00A9-3D7D5FFD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/>
          <a:lstStyle/>
          <a:p>
            <a:r>
              <a:rPr lang="en-GB"/>
              <a:t>Appendix 2: AI Usage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99BA7D5-A20C-BA12-C090-1865A131E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Code helper for diagrams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Equations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Search helper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Used free plan of </a:t>
            </a:r>
            <a:r>
              <a:rPr lang="en-GB" err="1">
                <a:cs typeface="Arial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290095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A8053-AB58-71C7-AA58-0C820321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C5B3578-10D1-3DBE-2DBE-1E2C4CEE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/>
          <a:lstStyle/>
          <a:p>
            <a:r>
              <a:rPr lang="en-GB"/>
              <a:t>Appendix 3: Gemma 3.0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41ECCE-BE88-FD99-E8B7-A63048C35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73CF9-65AE-C521-6C16-7247D484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95" y="1149411"/>
            <a:ext cx="6758995" cy="401444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3F21C1-4D2F-123C-57CD-72415054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12" y="1712575"/>
            <a:ext cx="4378248" cy="300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7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F087-A72C-4528-84B9-690A5142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Team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61F52D-C693-4CF7-A143-E4A26D444A0C}"/>
              </a:ext>
            </a:extLst>
          </p:cNvPr>
          <p:cNvGrpSpPr/>
          <p:nvPr/>
        </p:nvGrpSpPr>
        <p:grpSpPr>
          <a:xfrm>
            <a:off x="3643779" y="2116906"/>
            <a:ext cx="2196000" cy="2880874"/>
            <a:chOff x="4294823" y="2024063"/>
            <a:chExt cx="2196000" cy="28808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2090A9-15A7-4559-9D83-B1E431D1F2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94824" y="2024063"/>
              <a:ext cx="1539478" cy="2052637"/>
              <a:chOff x="1377097" y="2607850"/>
              <a:chExt cx="476103" cy="634804"/>
            </a:xfrm>
          </p:grpSpPr>
          <p:sp>
            <p:nvSpPr>
              <p:cNvPr id="3" name="Freeform 4">
                <a:extLst>
                  <a:ext uri="{FF2B5EF4-FFF2-40B4-BE49-F238E27FC236}">
                    <a16:creationId xmlns:a16="http://schemas.microsoft.com/office/drawing/2014/main" id="{020BEBE4-FE6E-4150-A6A1-3801048756C1}"/>
                  </a:ext>
                </a:extLst>
              </p:cNvPr>
              <p:cNvSpPr/>
              <p:nvPr/>
            </p:nvSpPr>
            <p:spPr>
              <a:xfrm>
                <a:off x="1377097" y="2607850"/>
                <a:ext cx="476103" cy="634804"/>
              </a:xfrm>
              <a:prstGeom prst="rect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l"/>
                <a:endParaRPr lang="en-IN" sz="150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Oval 36">
                <a:extLst>
                  <a:ext uri="{FF2B5EF4-FFF2-40B4-BE49-F238E27FC236}">
                    <a16:creationId xmlns:a16="http://schemas.microsoft.com/office/drawing/2014/main" id="{8ABCCD71-99A3-4BB5-8101-FF0A13584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210" y="2758459"/>
                <a:ext cx="178522" cy="182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5" name="Freeform 37">
                <a:extLst>
                  <a:ext uri="{FF2B5EF4-FFF2-40B4-BE49-F238E27FC236}">
                    <a16:creationId xmlns:a16="http://schemas.microsoft.com/office/drawing/2014/main" id="{F7C17739-4DC5-4BED-BDDB-EEEE5161D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792" y="2960087"/>
                <a:ext cx="328712" cy="127908"/>
              </a:xfrm>
              <a:custGeom>
                <a:avLst/>
                <a:gdLst>
                  <a:gd name="T0" fmla="*/ 73 w 103"/>
                  <a:gd name="T1" fmla="*/ 0 h 40"/>
                  <a:gd name="T2" fmla="*/ 30 w 103"/>
                  <a:gd name="T3" fmla="*/ 0 h 40"/>
                  <a:gd name="T4" fmla="*/ 0 w 103"/>
                  <a:gd name="T5" fmla="*/ 29 h 40"/>
                  <a:gd name="T6" fmla="*/ 0 w 103"/>
                  <a:gd name="T7" fmla="*/ 40 h 40"/>
                  <a:gd name="T8" fmla="*/ 103 w 103"/>
                  <a:gd name="T9" fmla="*/ 40 h 40"/>
                  <a:gd name="T10" fmla="*/ 103 w 103"/>
                  <a:gd name="T11" fmla="*/ 29 h 40"/>
                  <a:gd name="T12" fmla="*/ 73 w 103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40">
                    <a:moveTo>
                      <a:pt x="73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13"/>
                      <a:pt x="89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D23585-F7AC-4FA7-AD6C-2E25F1CA7026}"/>
                </a:ext>
              </a:extLst>
            </p:cNvPr>
            <p:cNvSpPr txBox="1"/>
            <p:nvPr/>
          </p:nvSpPr>
          <p:spPr>
            <a:xfrm>
              <a:off x="4294823" y="4315032"/>
              <a:ext cx="2196000" cy="58990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>
                <a:lnSpc>
                  <a:spcPct val="70000"/>
                </a:lnSpc>
                <a:spcAft>
                  <a:spcPts val="300"/>
                </a:spcAft>
              </a:pPr>
              <a:r>
                <a:rPr lang="en-GB" sz="2800" b="1">
                  <a:solidFill>
                    <a:schemeClr val="tx2"/>
                  </a:solidFill>
                  <a:latin typeface="+mj-lt"/>
                </a:rPr>
                <a:t>Ahmad S.</a:t>
              </a:r>
              <a:endParaRPr lang="en-US">
                <a:solidFill>
                  <a:schemeClr val="tx2"/>
                </a:solidFill>
              </a:endParaRPr>
            </a:p>
            <a:p>
              <a:pPr>
                <a:lnSpc>
                  <a:spcPct val="110000"/>
                </a:lnSpc>
                <a:spcAft>
                  <a:spcPts val="600"/>
                </a:spcAft>
              </a:pPr>
              <a:r>
                <a:rPr lang="en-GB" sz="1600">
                  <a:solidFill>
                    <a:schemeClr val="tx2"/>
                  </a:solidFill>
                </a:rPr>
                <a:t>Analyst</a:t>
              </a:r>
              <a:endParaRPr lang="en-GB" sz="1200">
                <a:solidFill>
                  <a:schemeClr val="tx2"/>
                </a:solidFill>
                <a:cs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A00490-8522-4CE9-87D4-D21B9DF1713A}"/>
              </a:ext>
            </a:extLst>
          </p:cNvPr>
          <p:cNvGrpSpPr/>
          <p:nvPr/>
        </p:nvGrpSpPr>
        <p:grpSpPr>
          <a:xfrm>
            <a:off x="6324590" y="2603893"/>
            <a:ext cx="2196000" cy="2393887"/>
            <a:chOff x="4294823" y="2511050"/>
            <a:chExt cx="2196000" cy="239388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2DBB352-6C4C-438B-8FED-231F552E63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3119" y="2511050"/>
              <a:ext cx="1062890" cy="1065553"/>
              <a:chOff x="1450792" y="2758459"/>
              <a:chExt cx="328712" cy="329536"/>
            </a:xfrm>
          </p:grpSpPr>
          <p:sp>
            <p:nvSpPr>
              <p:cNvPr id="48" name="Oval 36">
                <a:extLst>
                  <a:ext uri="{FF2B5EF4-FFF2-40B4-BE49-F238E27FC236}">
                    <a16:creationId xmlns:a16="http://schemas.microsoft.com/office/drawing/2014/main" id="{8ADF995E-5AAB-4E3D-B358-0710A67BD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210" y="2758459"/>
                <a:ext cx="178522" cy="182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:a16="http://schemas.microsoft.com/office/drawing/2014/main" id="{CBBEE4E4-6B6D-44C3-8A7F-77AA113F3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792" y="2960087"/>
                <a:ext cx="328712" cy="127908"/>
              </a:xfrm>
              <a:custGeom>
                <a:avLst/>
                <a:gdLst>
                  <a:gd name="T0" fmla="*/ 73 w 103"/>
                  <a:gd name="T1" fmla="*/ 0 h 40"/>
                  <a:gd name="T2" fmla="*/ 30 w 103"/>
                  <a:gd name="T3" fmla="*/ 0 h 40"/>
                  <a:gd name="T4" fmla="*/ 0 w 103"/>
                  <a:gd name="T5" fmla="*/ 29 h 40"/>
                  <a:gd name="T6" fmla="*/ 0 w 103"/>
                  <a:gd name="T7" fmla="*/ 40 h 40"/>
                  <a:gd name="T8" fmla="*/ 103 w 103"/>
                  <a:gd name="T9" fmla="*/ 40 h 40"/>
                  <a:gd name="T10" fmla="*/ 103 w 103"/>
                  <a:gd name="T11" fmla="*/ 29 h 40"/>
                  <a:gd name="T12" fmla="*/ 73 w 103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40">
                    <a:moveTo>
                      <a:pt x="73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13"/>
                      <a:pt x="89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F15580-F130-48CD-A217-07E28F4C1509}"/>
                </a:ext>
              </a:extLst>
            </p:cNvPr>
            <p:cNvSpPr txBox="1"/>
            <p:nvPr/>
          </p:nvSpPr>
          <p:spPr>
            <a:xfrm>
              <a:off x="4294823" y="4315032"/>
              <a:ext cx="2196000" cy="58990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>
                <a:lnSpc>
                  <a:spcPct val="70000"/>
                </a:lnSpc>
                <a:spcAft>
                  <a:spcPts val="300"/>
                </a:spcAft>
              </a:pPr>
              <a:r>
                <a:rPr lang="en-GB" sz="2800" b="1" err="1">
                  <a:solidFill>
                    <a:schemeClr val="tx2"/>
                  </a:solidFill>
                  <a:latin typeface="Arial"/>
                  <a:cs typeface="Arial"/>
                </a:rPr>
                <a:t>Kaïna</a:t>
              </a:r>
              <a:r>
                <a:rPr lang="en-GB" sz="2800" b="1">
                  <a:solidFill>
                    <a:schemeClr val="tx2"/>
                  </a:solidFill>
                  <a:latin typeface="Arial"/>
                  <a:cs typeface="Arial"/>
                </a:rPr>
                <a:t> B.</a:t>
              </a:r>
              <a:endParaRPr lang="en-GB" sz="2800" b="1">
                <a:solidFill>
                  <a:schemeClr val="tx2"/>
                </a:solidFill>
                <a:latin typeface="KPMG Bold"/>
                <a:cs typeface="Arial"/>
              </a:endParaRPr>
            </a:p>
            <a:p>
              <a:pPr>
                <a:lnSpc>
                  <a:spcPct val="110000"/>
                </a:lnSpc>
                <a:spcAft>
                  <a:spcPts val="600"/>
                </a:spcAft>
              </a:pPr>
              <a:r>
                <a:rPr lang="en-GB" sz="1600">
                  <a:solidFill>
                    <a:schemeClr val="tx2"/>
                  </a:solidFill>
                </a:rPr>
                <a:t>Analyst</a:t>
              </a:r>
              <a:endParaRPr lang="en-GB">
                <a:cs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6DFBED-FC7B-4945-A449-E9029A767D42}"/>
              </a:ext>
            </a:extLst>
          </p:cNvPr>
          <p:cNvGrpSpPr/>
          <p:nvPr/>
        </p:nvGrpSpPr>
        <p:grpSpPr>
          <a:xfrm>
            <a:off x="9005401" y="2116906"/>
            <a:ext cx="2196000" cy="2880874"/>
            <a:chOff x="4294823" y="2024063"/>
            <a:chExt cx="2196000" cy="288087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1D984D-201D-495A-BBF3-ECC390A3E9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94824" y="2024063"/>
              <a:ext cx="1539478" cy="2052637"/>
              <a:chOff x="1377097" y="2607850"/>
              <a:chExt cx="476103" cy="634804"/>
            </a:xfrm>
          </p:grpSpPr>
          <p:sp>
            <p:nvSpPr>
              <p:cNvPr id="53" name="Freeform 4">
                <a:extLst>
                  <a:ext uri="{FF2B5EF4-FFF2-40B4-BE49-F238E27FC236}">
                    <a16:creationId xmlns:a16="http://schemas.microsoft.com/office/drawing/2014/main" id="{982D9DB7-3610-4374-8EF3-7C7620212285}"/>
                  </a:ext>
                </a:extLst>
              </p:cNvPr>
              <p:cNvSpPr/>
              <p:nvPr/>
            </p:nvSpPr>
            <p:spPr>
              <a:xfrm>
                <a:off x="1377097" y="2607850"/>
                <a:ext cx="476103" cy="634804"/>
              </a:xfrm>
              <a:prstGeom prst="rect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l"/>
                <a:endParaRPr lang="en-IN" sz="15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Oval 36">
                <a:extLst>
                  <a:ext uri="{FF2B5EF4-FFF2-40B4-BE49-F238E27FC236}">
                    <a16:creationId xmlns:a16="http://schemas.microsoft.com/office/drawing/2014/main" id="{0F20FDCD-DB5B-4A07-839F-80EA8E370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210" y="2758459"/>
                <a:ext cx="178522" cy="182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Freeform 37">
                <a:extLst>
                  <a:ext uri="{FF2B5EF4-FFF2-40B4-BE49-F238E27FC236}">
                    <a16:creationId xmlns:a16="http://schemas.microsoft.com/office/drawing/2014/main" id="{9DBB0A16-1BAF-4226-BD2A-B5CA37110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792" y="2960087"/>
                <a:ext cx="328712" cy="127908"/>
              </a:xfrm>
              <a:custGeom>
                <a:avLst/>
                <a:gdLst>
                  <a:gd name="T0" fmla="*/ 73 w 103"/>
                  <a:gd name="T1" fmla="*/ 0 h 40"/>
                  <a:gd name="T2" fmla="*/ 30 w 103"/>
                  <a:gd name="T3" fmla="*/ 0 h 40"/>
                  <a:gd name="T4" fmla="*/ 0 w 103"/>
                  <a:gd name="T5" fmla="*/ 29 h 40"/>
                  <a:gd name="T6" fmla="*/ 0 w 103"/>
                  <a:gd name="T7" fmla="*/ 40 h 40"/>
                  <a:gd name="T8" fmla="*/ 103 w 103"/>
                  <a:gd name="T9" fmla="*/ 40 h 40"/>
                  <a:gd name="T10" fmla="*/ 103 w 103"/>
                  <a:gd name="T11" fmla="*/ 29 h 40"/>
                  <a:gd name="T12" fmla="*/ 73 w 103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40">
                    <a:moveTo>
                      <a:pt x="73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13"/>
                      <a:pt x="89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EDC30A-D42D-4D3E-A07D-0DA556D5BCF1}"/>
                </a:ext>
              </a:extLst>
            </p:cNvPr>
            <p:cNvSpPr txBox="1"/>
            <p:nvPr/>
          </p:nvSpPr>
          <p:spPr>
            <a:xfrm>
              <a:off x="4294823" y="4315032"/>
              <a:ext cx="2196000" cy="58990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>
                <a:lnSpc>
                  <a:spcPct val="70000"/>
                </a:lnSpc>
                <a:spcAft>
                  <a:spcPts val="300"/>
                </a:spcAft>
              </a:pPr>
              <a:r>
                <a:rPr lang="en-GB" sz="2800" b="1">
                  <a:solidFill>
                    <a:schemeClr val="tx2"/>
                  </a:solidFill>
                  <a:latin typeface="+mj-lt"/>
                </a:rPr>
                <a:t>Minh H.</a:t>
              </a:r>
              <a:endParaRPr lang="en-US" b="1">
                <a:solidFill>
                  <a:schemeClr val="tx2"/>
                </a:solidFill>
                <a:cs typeface="Arial"/>
              </a:endParaRPr>
            </a:p>
            <a:p>
              <a:pPr>
                <a:lnSpc>
                  <a:spcPct val="110000"/>
                </a:lnSpc>
                <a:spcAft>
                  <a:spcPts val="600"/>
                </a:spcAft>
              </a:pPr>
              <a:r>
                <a:rPr lang="en-GB" sz="1600">
                  <a:solidFill>
                    <a:schemeClr val="tx2"/>
                  </a:solidFill>
                </a:rPr>
                <a:t>Technical Analyst</a:t>
              </a:r>
              <a:endParaRPr lang="en-GB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B16F82-CAEB-977F-BE90-56D985FB6A72}"/>
              </a:ext>
            </a:extLst>
          </p:cNvPr>
          <p:cNvGrpSpPr/>
          <p:nvPr/>
        </p:nvGrpSpPr>
        <p:grpSpPr>
          <a:xfrm>
            <a:off x="995364" y="2116905"/>
            <a:ext cx="2196000" cy="2880874"/>
            <a:chOff x="4294823" y="2024063"/>
            <a:chExt cx="2196000" cy="28808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16357B-272D-D0C3-7584-3A09F75AC6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94824" y="2024063"/>
              <a:ext cx="1539478" cy="2052637"/>
              <a:chOff x="1377097" y="2607850"/>
              <a:chExt cx="476103" cy="634804"/>
            </a:xfrm>
          </p:grpSpPr>
          <p:sp>
            <p:nvSpPr>
              <p:cNvPr id="12" name="Freeform 4">
                <a:extLst>
                  <a:ext uri="{FF2B5EF4-FFF2-40B4-BE49-F238E27FC236}">
                    <a16:creationId xmlns:a16="http://schemas.microsoft.com/office/drawing/2014/main" id="{73C89841-60DF-074A-8D9B-7EC3871BB871}"/>
                  </a:ext>
                </a:extLst>
              </p:cNvPr>
              <p:cNvSpPr/>
              <p:nvPr/>
            </p:nvSpPr>
            <p:spPr>
              <a:xfrm>
                <a:off x="1377097" y="2607850"/>
                <a:ext cx="476103" cy="634804"/>
              </a:xfrm>
              <a:prstGeom prst="rect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l"/>
                <a:endParaRPr lang="en-IN" sz="1500">
                  <a:solidFill>
                    <a:schemeClr val="tx2"/>
                  </a:solidFill>
                </a:endParaRPr>
              </a:p>
            </p:txBody>
          </p:sp>
          <p:sp>
            <p:nvSpPr>
              <p:cNvPr id="13" name="Oval 36">
                <a:extLst>
                  <a:ext uri="{FF2B5EF4-FFF2-40B4-BE49-F238E27FC236}">
                    <a16:creationId xmlns:a16="http://schemas.microsoft.com/office/drawing/2014/main" id="{700B5D93-38F0-50E7-BA19-1ECD86ADA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210" y="2758459"/>
                <a:ext cx="178522" cy="182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Freeform 37">
                <a:extLst>
                  <a:ext uri="{FF2B5EF4-FFF2-40B4-BE49-F238E27FC236}">
                    <a16:creationId xmlns:a16="http://schemas.microsoft.com/office/drawing/2014/main" id="{E99B4376-2007-5C3B-3939-5D84909E8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792" y="2960087"/>
                <a:ext cx="328712" cy="127908"/>
              </a:xfrm>
              <a:custGeom>
                <a:avLst/>
                <a:gdLst>
                  <a:gd name="T0" fmla="*/ 73 w 103"/>
                  <a:gd name="T1" fmla="*/ 0 h 40"/>
                  <a:gd name="T2" fmla="*/ 30 w 103"/>
                  <a:gd name="T3" fmla="*/ 0 h 40"/>
                  <a:gd name="T4" fmla="*/ 0 w 103"/>
                  <a:gd name="T5" fmla="*/ 29 h 40"/>
                  <a:gd name="T6" fmla="*/ 0 w 103"/>
                  <a:gd name="T7" fmla="*/ 40 h 40"/>
                  <a:gd name="T8" fmla="*/ 103 w 103"/>
                  <a:gd name="T9" fmla="*/ 40 h 40"/>
                  <a:gd name="T10" fmla="*/ 103 w 103"/>
                  <a:gd name="T11" fmla="*/ 29 h 40"/>
                  <a:gd name="T12" fmla="*/ 73 w 103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40">
                    <a:moveTo>
                      <a:pt x="73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13"/>
                      <a:pt x="89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1EEDC7-0287-DE37-FC19-7E0B7212FE1B}"/>
                </a:ext>
              </a:extLst>
            </p:cNvPr>
            <p:cNvSpPr txBox="1"/>
            <p:nvPr/>
          </p:nvSpPr>
          <p:spPr>
            <a:xfrm>
              <a:off x="4294823" y="4315032"/>
              <a:ext cx="2196000" cy="58990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>
                <a:lnSpc>
                  <a:spcPct val="70000"/>
                </a:lnSpc>
                <a:spcAft>
                  <a:spcPts val="300"/>
                </a:spcAft>
              </a:pPr>
              <a:r>
                <a:rPr lang="en-GB" sz="2800" b="1">
                  <a:solidFill>
                    <a:schemeClr val="tx2"/>
                  </a:solidFill>
                  <a:latin typeface="+mj-lt"/>
                </a:rPr>
                <a:t>Abboud B.</a:t>
              </a:r>
              <a:endParaRPr lang="en-US">
                <a:solidFill>
                  <a:schemeClr val="tx2"/>
                </a:solidFill>
              </a:endParaRPr>
            </a:p>
            <a:p>
              <a:pPr>
                <a:lnSpc>
                  <a:spcPct val="110000"/>
                </a:lnSpc>
                <a:spcAft>
                  <a:spcPts val="600"/>
                </a:spcAft>
              </a:pPr>
              <a:r>
                <a:rPr lang="en-GB" sz="1600">
                  <a:solidFill>
                    <a:schemeClr val="tx2"/>
                  </a:solidFill>
                  <a:cs typeface="Arial"/>
                </a:rPr>
                <a:t>Analyst</a:t>
              </a:r>
              <a:endParaRPr lang="en-GB" sz="1200">
                <a:solidFill>
                  <a:schemeClr val="tx2"/>
                </a:solidFill>
                <a:cs typeface="Arial"/>
              </a:endParaRPr>
            </a:p>
          </p:txBody>
        </p:sp>
      </p:grpSp>
      <p:pic>
        <p:nvPicPr>
          <p:cNvPr id="15" name="Picture 14" descr="A person in a suit&#10;&#10;AI-generated content may be incorrect.">
            <a:extLst>
              <a:ext uri="{FF2B5EF4-FFF2-40B4-BE49-F238E27FC236}">
                <a16:creationId xmlns:a16="http://schemas.microsoft.com/office/drawing/2014/main" id="{5DFBC94B-1C59-09D4-676B-1348532D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01" y="2116905"/>
            <a:ext cx="1539478" cy="2052637"/>
          </a:xfrm>
          <a:prstGeom prst="rect">
            <a:avLst/>
          </a:prstGeom>
        </p:spPr>
      </p:pic>
      <p:pic>
        <p:nvPicPr>
          <p:cNvPr id="16" name="Picture 15" descr="A person with a beard smiling&#10;&#10;AI-generated content may be incorrect.">
            <a:extLst>
              <a:ext uri="{FF2B5EF4-FFF2-40B4-BE49-F238E27FC236}">
                <a16:creationId xmlns:a16="http://schemas.microsoft.com/office/drawing/2014/main" id="{466700E7-6345-2634-7116-6640FA3C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3004" y="2396720"/>
            <a:ext cx="2126974" cy="1552162"/>
          </a:xfrm>
          <a:prstGeom prst="rect">
            <a:avLst/>
          </a:prstGeom>
        </p:spPr>
      </p:pic>
      <p:pic>
        <p:nvPicPr>
          <p:cNvPr id="17" name="Picture 1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5F2FB447-5602-25E6-1841-21BBD2A67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88" y="2063463"/>
            <a:ext cx="1444337" cy="2044879"/>
          </a:xfrm>
          <a:prstGeom prst="rect">
            <a:avLst/>
          </a:prstGeom>
        </p:spPr>
      </p:pic>
      <p:pic>
        <p:nvPicPr>
          <p:cNvPr id="21" name="Picture 2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96DDFF61-89FE-ACF4-1609-682164FF4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2877" r="18600" b="-2378"/>
          <a:stretch/>
        </p:blipFill>
        <p:spPr>
          <a:xfrm>
            <a:off x="3641927" y="2110574"/>
            <a:ext cx="1671311" cy="21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3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56389" y="3635281"/>
            <a:ext cx="0" cy="140208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2750"/>
                </a:lnTo>
              </a:path>
            </a:pathLst>
          </a:custGeom>
          <a:ln w="95249">
            <a:solidFill>
              <a:srgbClr val="343433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856385" y="5354619"/>
            <a:ext cx="0" cy="795443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679"/>
                </a:lnTo>
              </a:path>
            </a:pathLst>
          </a:custGeom>
          <a:ln w="95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9"/>
          <p:cNvSpPr txBox="1"/>
          <p:nvPr/>
        </p:nvSpPr>
        <p:spPr>
          <a:xfrm>
            <a:off x="211496" y="392854"/>
            <a:ext cx="6474318" cy="393270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>
              <a:spcBef>
                <a:spcPts val="67"/>
              </a:spcBef>
            </a:pPr>
            <a:r>
              <a:rPr lang="en-US" sz="2500" b="1">
                <a:latin typeface="Trebuchet MS"/>
              </a:rPr>
              <a:t>Why are we here for today ? </a:t>
            </a:r>
            <a:endParaRPr lang="en-US" sz="2500">
              <a:latin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949" y="1494141"/>
            <a:ext cx="1354243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>
              <a:spcBef>
                <a:spcPts val="67"/>
              </a:spcBef>
            </a:pPr>
            <a:r>
              <a:rPr lang="en-US" sz="1400" b="1" spc="50">
                <a:latin typeface="Trebuchet MS"/>
              </a:rPr>
              <a:t>Mandate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54229" y="2586105"/>
            <a:ext cx="1662571" cy="439437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 algn="ctr">
              <a:spcBef>
                <a:spcPts val="67"/>
              </a:spcBef>
            </a:pPr>
            <a:r>
              <a:rPr lang="en-US" sz="1400" b="1" spc="43">
                <a:latin typeface="Trebuchet MS"/>
              </a:rPr>
              <a:t>Key Considerations</a:t>
            </a:r>
            <a:endParaRPr lang="en-US" sz="1400" b="1">
              <a:latin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3100" y="4159975"/>
            <a:ext cx="774277" cy="22399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400" b="1" spc="53">
                <a:latin typeface="Trebuchet MS"/>
                <a:cs typeface="Trebuchet MS"/>
              </a:rPr>
              <a:t>Strategy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020" y="5630897"/>
            <a:ext cx="618490" cy="22399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>
              <a:spcBef>
                <a:spcPts val="67"/>
              </a:spcBef>
            </a:pPr>
            <a:r>
              <a:rPr lang="en-US" sz="1400" b="1" spc="40">
                <a:latin typeface="Trebuchet MS"/>
                <a:cs typeface="Trebuchet MS"/>
              </a:rPr>
              <a:t>Impact</a:t>
            </a:r>
            <a:endParaRPr lang="en-US"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0" y="0"/>
            <a:ext cx="0" cy="192724"/>
          </a:xfrm>
          <a:prstGeom prst="rect">
            <a:avLst/>
          </a:prstGeom>
        </p:spPr>
        <p:txBody>
          <a:bodyPr vert="horz" wrap="square" lIns="0" tIns="18203" rIns="0" bIns="0" rtlCol="0">
            <a:spAutoFit/>
          </a:bodyPr>
          <a:lstStyle/>
          <a:p>
            <a:pPr marL="173152">
              <a:spcBef>
                <a:spcPts val="143"/>
              </a:spcBef>
            </a:pPr>
            <a:endParaRPr spc="-13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18A768-7F2A-FCB4-C59B-0775A9AE8AB8}"/>
              </a:ext>
            </a:extLst>
          </p:cNvPr>
          <p:cNvSpPr/>
          <p:nvPr/>
        </p:nvSpPr>
        <p:spPr>
          <a:xfrm>
            <a:off x="2009423" y="2362198"/>
            <a:ext cx="10182576" cy="880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pic>
        <p:nvPicPr>
          <p:cNvPr id="43" name="Picture 42" descr="A black and purple rectangle&#10;&#10;AI-generated content may be incorrect.">
            <a:extLst>
              <a:ext uri="{FF2B5EF4-FFF2-40B4-BE49-F238E27FC236}">
                <a16:creationId xmlns:a16="http://schemas.microsoft.com/office/drawing/2014/main" id="{9A191D08-2BDA-E154-D0B1-0FF1EF70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36" y="2412295"/>
            <a:ext cx="2439106" cy="785989"/>
          </a:xfrm>
          <a:prstGeom prst="rect">
            <a:avLst/>
          </a:prstGeom>
        </p:spPr>
      </p:pic>
      <p:pic>
        <p:nvPicPr>
          <p:cNvPr id="44" name="Picture 43" descr="A black and purple rectangle&#10;&#10;AI-generated content may be incorrect.">
            <a:extLst>
              <a:ext uri="{FF2B5EF4-FFF2-40B4-BE49-F238E27FC236}">
                <a16:creationId xmlns:a16="http://schemas.microsoft.com/office/drawing/2014/main" id="{C3248674-77B7-6822-3ABE-4E339FD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269" y="2367139"/>
            <a:ext cx="2710039" cy="848077"/>
          </a:xfrm>
          <a:prstGeom prst="rect">
            <a:avLst/>
          </a:prstGeom>
        </p:spPr>
      </p:pic>
      <p:pic>
        <p:nvPicPr>
          <p:cNvPr id="46" name="Picture 45" descr="A black and purple rectangle&#10;&#10;AI-generated content may be incorrect.">
            <a:extLst>
              <a:ext uri="{FF2B5EF4-FFF2-40B4-BE49-F238E27FC236}">
                <a16:creationId xmlns:a16="http://schemas.microsoft.com/office/drawing/2014/main" id="{01086F22-3EEC-6C3A-D364-426FD8D2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847" y="2378428"/>
            <a:ext cx="2529417" cy="831145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FC8E949-7F45-3740-85E7-AB4E37696E43}"/>
              </a:ext>
            </a:extLst>
          </p:cNvPr>
          <p:cNvSpPr/>
          <p:nvPr/>
        </p:nvSpPr>
        <p:spPr>
          <a:xfrm>
            <a:off x="2274711" y="3795889"/>
            <a:ext cx="9279465" cy="9595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>
                <a:latin typeface="Arial"/>
                <a:cs typeface="Arial"/>
              </a:rPr>
              <a:t>New </a:t>
            </a:r>
            <a:r>
              <a:rPr lang="en-US" err="1">
                <a:latin typeface="Arial"/>
                <a:cs typeface="Arial"/>
              </a:rPr>
              <a:t>AiGE</a:t>
            </a:r>
            <a:r>
              <a:rPr lang="en-US">
                <a:latin typeface="Arial"/>
                <a:cs typeface="Arial"/>
              </a:rPr>
              <a:t> of Banking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9429DFB-2E1C-591F-7A6C-91BDAEE1ACB9}"/>
              </a:ext>
            </a:extLst>
          </p:cNvPr>
          <p:cNvSpPr/>
          <p:nvPr/>
        </p:nvSpPr>
        <p:spPr>
          <a:xfrm>
            <a:off x="2274711" y="1126067"/>
            <a:ext cx="9279465" cy="9595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How can Sentinel </a:t>
            </a:r>
            <a:r>
              <a:rPr lang="en-US">
                <a:solidFill>
                  <a:schemeClr val="bg1"/>
                </a:solidFill>
                <a:latin typeface="Arial"/>
                <a:ea typeface="+mn-lt"/>
                <a:cs typeface="Arial"/>
              </a:rPr>
              <a:t>implement an AI-driven digital banking strategy tailored to the Montreal market ?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0040EAD-FEA2-1953-CD06-5282AF4212C0}"/>
              </a:ext>
            </a:extLst>
          </p:cNvPr>
          <p:cNvSpPr/>
          <p:nvPr/>
        </p:nvSpPr>
        <p:spPr>
          <a:xfrm>
            <a:off x="2413706" y="5238750"/>
            <a:ext cx="9183511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The Montréal banking industry will be transformed with new solutions and a new planner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12F8C-9175-6C4B-7E94-A225F541A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EC755-6A54-47F0-7463-77CE59F97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9860" y="1140069"/>
            <a:ext cx="1082675" cy="812530"/>
          </a:xfrm>
        </p:spPr>
        <p:txBody>
          <a:bodyPr/>
          <a:lstStyle/>
          <a:p>
            <a:r>
              <a:rPr lang="en-GB"/>
              <a:t>01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F3A3B51-8306-9D0D-8319-765922203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</p:spPr>
        <p:txBody>
          <a:bodyPr/>
          <a:lstStyle/>
          <a:p>
            <a:r>
              <a:rPr lang="en-GB" sz="7200"/>
              <a:t>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D4690B-76FB-C37A-443D-78B34126E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123595"/>
            <a:ext cx="5252400" cy="430887"/>
          </a:xfrm>
        </p:spPr>
        <p:txBody>
          <a:bodyPr/>
          <a:lstStyle/>
          <a:p>
            <a:r>
              <a:rPr lang="en-GB"/>
              <a:t>An overview of Montreal’s financial and banking market, infrastructure, and landscape</a:t>
            </a:r>
          </a:p>
        </p:txBody>
      </p:sp>
    </p:spTree>
    <p:extLst>
      <p:ext uri="{BB962C8B-B14F-4D97-AF65-F5344CB8AC3E}">
        <p14:creationId xmlns:p14="http://schemas.microsoft.com/office/powerpoint/2010/main" val="191333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2447" y="1319107"/>
            <a:ext cx="6101927" cy="0"/>
          </a:xfrm>
          <a:custGeom>
            <a:avLst/>
            <a:gdLst/>
            <a:ahLst/>
            <a:cxnLst/>
            <a:rect l="l" t="t" r="r" b="b"/>
            <a:pathLst>
              <a:path w="9152890">
                <a:moveTo>
                  <a:pt x="0" y="0"/>
                </a:moveTo>
                <a:lnTo>
                  <a:pt x="9152663" y="0"/>
                </a:lnTo>
              </a:path>
            </a:pathLst>
          </a:custGeom>
          <a:ln w="380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962" y="896812"/>
            <a:ext cx="11656907" cy="0"/>
          </a:xfrm>
          <a:custGeom>
            <a:avLst/>
            <a:gdLst/>
            <a:ahLst/>
            <a:cxnLst/>
            <a:rect l="l" t="t" r="r" b="b"/>
            <a:pathLst>
              <a:path w="17485360">
                <a:moveTo>
                  <a:pt x="0" y="0"/>
                </a:moveTo>
                <a:lnTo>
                  <a:pt x="1748508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4636" y="5894828"/>
            <a:ext cx="5330897" cy="4376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0479" rIns="0" bIns="0" rtlCol="0" anchor="t">
            <a:spAutoFit/>
          </a:bodyPr>
          <a:lstStyle/>
          <a:p>
            <a:pPr marL="24765" marR="157480">
              <a:lnSpc>
                <a:spcPct val="114599"/>
              </a:lnSpc>
              <a:spcBef>
                <a:spcPts val="239"/>
              </a:spcBef>
            </a:pPr>
            <a:r>
              <a:rPr lang="en-US" sz="1200" b="1" spc="30">
                <a:solidFill>
                  <a:srgbClr val="FFFFFF"/>
                </a:solidFill>
                <a:latin typeface="Trebuchet MS"/>
                <a:cs typeface="+mn-lt"/>
              </a:rPr>
              <a:t>Insight:</a:t>
            </a:r>
            <a:r>
              <a:rPr lang="en-US" sz="1200" b="1" spc="-30">
                <a:solidFill>
                  <a:srgbClr val="FFFFFF"/>
                </a:solidFill>
                <a:latin typeface="Trebuchet MS"/>
                <a:cs typeface="+mn-lt"/>
              </a:rPr>
              <a:t> </a:t>
            </a:r>
            <a:r>
              <a:rPr lang="en-US" sz="1200" spc="-30">
                <a:solidFill>
                  <a:srgbClr val="FFFFFF"/>
                </a:solidFill>
                <a:latin typeface="Trebuchet MS"/>
                <a:cs typeface="+mn-lt"/>
              </a:rPr>
              <a:t>As media consumption habits shift, banks need to embrace innovative and interactive digital solutions to capture and maintain customer interest.</a:t>
            </a:r>
            <a:endParaRPr lang="en-US" sz="1200" spc="-30">
              <a:solidFill>
                <a:srgbClr val="000000"/>
              </a:solidFill>
              <a:latin typeface="Arial"/>
              <a:ea typeface="+mn-lt"/>
              <a:cs typeface="+mn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05220" y="1722511"/>
            <a:ext cx="714022" cy="714023"/>
          </a:xfrm>
          <a:custGeom>
            <a:avLst/>
            <a:gdLst/>
            <a:ahLst/>
            <a:cxnLst/>
            <a:rect l="l" t="t" r="r" b="b"/>
            <a:pathLst>
              <a:path w="1155700" h="1155700">
                <a:moveTo>
                  <a:pt x="577703" y="1155407"/>
                </a:moveTo>
                <a:lnTo>
                  <a:pt x="530323" y="1153492"/>
                </a:lnTo>
                <a:lnTo>
                  <a:pt x="483997" y="1147846"/>
                </a:lnTo>
                <a:lnTo>
                  <a:pt x="438874" y="1138618"/>
                </a:lnTo>
                <a:lnTo>
                  <a:pt x="395104" y="1125956"/>
                </a:lnTo>
                <a:lnTo>
                  <a:pt x="352835" y="1110008"/>
                </a:lnTo>
                <a:lnTo>
                  <a:pt x="312215" y="1090925"/>
                </a:lnTo>
                <a:lnTo>
                  <a:pt x="273394" y="1068854"/>
                </a:lnTo>
                <a:lnTo>
                  <a:pt x="236519" y="1043944"/>
                </a:lnTo>
                <a:lnTo>
                  <a:pt x="201740" y="1016344"/>
                </a:lnTo>
                <a:lnTo>
                  <a:pt x="169205" y="986202"/>
                </a:lnTo>
                <a:lnTo>
                  <a:pt x="139063" y="953667"/>
                </a:lnTo>
                <a:lnTo>
                  <a:pt x="111463" y="918888"/>
                </a:lnTo>
                <a:lnTo>
                  <a:pt x="86553" y="882013"/>
                </a:lnTo>
                <a:lnTo>
                  <a:pt x="64482" y="843192"/>
                </a:lnTo>
                <a:lnTo>
                  <a:pt x="45398" y="802572"/>
                </a:lnTo>
                <a:lnTo>
                  <a:pt x="29451" y="760302"/>
                </a:lnTo>
                <a:lnTo>
                  <a:pt x="16789" y="716532"/>
                </a:lnTo>
                <a:lnTo>
                  <a:pt x="7561" y="671410"/>
                </a:lnTo>
                <a:lnTo>
                  <a:pt x="1915" y="625084"/>
                </a:lnTo>
                <a:lnTo>
                  <a:pt x="0" y="577703"/>
                </a:lnTo>
                <a:lnTo>
                  <a:pt x="1915" y="530323"/>
                </a:lnTo>
                <a:lnTo>
                  <a:pt x="7561" y="483997"/>
                </a:lnTo>
                <a:lnTo>
                  <a:pt x="16789" y="438874"/>
                </a:lnTo>
                <a:lnTo>
                  <a:pt x="29451" y="395104"/>
                </a:lnTo>
                <a:lnTo>
                  <a:pt x="45398" y="352835"/>
                </a:lnTo>
                <a:lnTo>
                  <a:pt x="64482" y="312215"/>
                </a:lnTo>
                <a:lnTo>
                  <a:pt x="86553" y="273394"/>
                </a:lnTo>
                <a:lnTo>
                  <a:pt x="111463" y="236519"/>
                </a:lnTo>
                <a:lnTo>
                  <a:pt x="139063" y="201740"/>
                </a:lnTo>
                <a:lnTo>
                  <a:pt x="169205" y="169205"/>
                </a:lnTo>
                <a:lnTo>
                  <a:pt x="201740" y="139063"/>
                </a:lnTo>
                <a:lnTo>
                  <a:pt x="236519" y="111463"/>
                </a:lnTo>
                <a:lnTo>
                  <a:pt x="273394" y="86553"/>
                </a:lnTo>
                <a:lnTo>
                  <a:pt x="312215" y="64482"/>
                </a:lnTo>
                <a:lnTo>
                  <a:pt x="352835" y="45398"/>
                </a:lnTo>
                <a:lnTo>
                  <a:pt x="395104" y="29451"/>
                </a:lnTo>
                <a:lnTo>
                  <a:pt x="438874" y="16789"/>
                </a:lnTo>
                <a:lnTo>
                  <a:pt x="483997" y="7561"/>
                </a:lnTo>
                <a:lnTo>
                  <a:pt x="530323" y="1915"/>
                </a:lnTo>
                <a:lnTo>
                  <a:pt x="577703" y="0"/>
                </a:lnTo>
                <a:lnTo>
                  <a:pt x="625084" y="1915"/>
                </a:lnTo>
                <a:lnTo>
                  <a:pt x="671410" y="7561"/>
                </a:lnTo>
                <a:lnTo>
                  <a:pt x="716532" y="16789"/>
                </a:lnTo>
                <a:lnTo>
                  <a:pt x="760302" y="29451"/>
                </a:lnTo>
                <a:lnTo>
                  <a:pt x="802572" y="45398"/>
                </a:lnTo>
                <a:lnTo>
                  <a:pt x="843192" y="64482"/>
                </a:lnTo>
                <a:lnTo>
                  <a:pt x="882013" y="86553"/>
                </a:lnTo>
                <a:lnTo>
                  <a:pt x="918888" y="111463"/>
                </a:lnTo>
                <a:lnTo>
                  <a:pt x="953667" y="139063"/>
                </a:lnTo>
                <a:lnTo>
                  <a:pt x="986202" y="169205"/>
                </a:lnTo>
                <a:lnTo>
                  <a:pt x="1016344" y="201740"/>
                </a:lnTo>
                <a:lnTo>
                  <a:pt x="1043944" y="236519"/>
                </a:lnTo>
                <a:lnTo>
                  <a:pt x="1068854" y="273394"/>
                </a:lnTo>
                <a:lnTo>
                  <a:pt x="1090925" y="312215"/>
                </a:lnTo>
                <a:lnTo>
                  <a:pt x="1110008" y="352835"/>
                </a:lnTo>
                <a:lnTo>
                  <a:pt x="1125956" y="395104"/>
                </a:lnTo>
                <a:lnTo>
                  <a:pt x="1138618" y="438874"/>
                </a:lnTo>
                <a:lnTo>
                  <a:pt x="1147846" y="483997"/>
                </a:lnTo>
                <a:lnTo>
                  <a:pt x="1153492" y="530323"/>
                </a:lnTo>
                <a:lnTo>
                  <a:pt x="1155407" y="577703"/>
                </a:lnTo>
                <a:lnTo>
                  <a:pt x="1153492" y="625084"/>
                </a:lnTo>
                <a:lnTo>
                  <a:pt x="1147846" y="671410"/>
                </a:lnTo>
                <a:lnTo>
                  <a:pt x="1138618" y="716532"/>
                </a:lnTo>
                <a:lnTo>
                  <a:pt x="1125956" y="760302"/>
                </a:lnTo>
                <a:lnTo>
                  <a:pt x="1110008" y="802572"/>
                </a:lnTo>
                <a:lnTo>
                  <a:pt x="1090925" y="843192"/>
                </a:lnTo>
                <a:lnTo>
                  <a:pt x="1068854" y="882013"/>
                </a:lnTo>
                <a:lnTo>
                  <a:pt x="1043944" y="918888"/>
                </a:lnTo>
                <a:lnTo>
                  <a:pt x="1016344" y="953667"/>
                </a:lnTo>
                <a:lnTo>
                  <a:pt x="986202" y="986202"/>
                </a:lnTo>
                <a:lnTo>
                  <a:pt x="953667" y="1016344"/>
                </a:lnTo>
                <a:lnTo>
                  <a:pt x="918888" y="1043944"/>
                </a:lnTo>
                <a:lnTo>
                  <a:pt x="882013" y="1068854"/>
                </a:lnTo>
                <a:lnTo>
                  <a:pt x="843192" y="1090925"/>
                </a:lnTo>
                <a:lnTo>
                  <a:pt x="802572" y="1110008"/>
                </a:lnTo>
                <a:lnTo>
                  <a:pt x="760302" y="1125956"/>
                </a:lnTo>
                <a:lnTo>
                  <a:pt x="716532" y="1138618"/>
                </a:lnTo>
                <a:lnTo>
                  <a:pt x="671410" y="1147846"/>
                </a:lnTo>
                <a:lnTo>
                  <a:pt x="625084" y="1153492"/>
                </a:lnTo>
                <a:lnTo>
                  <a:pt x="577703" y="1155407"/>
                </a:lnTo>
                <a:close/>
              </a:path>
            </a:pathLst>
          </a:custGeom>
          <a:solidFill>
            <a:srgbClr val="0133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55012" y="1931240"/>
            <a:ext cx="521547" cy="30141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ts val="67"/>
              </a:spcBef>
            </a:pPr>
            <a:r>
              <a:rPr lang="en-US" sz="1850" spc="167">
                <a:solidFill>
                  <a:srgbClr val="FFFFFF"/>
                </a:solidFill>
                <a:latin typeface="Trebuchet MS"/>
                <a:cs typeface="Trebuchet MS"/>
              </a:rPr>
              <a:t>60%</a:t>
            </a:r>
            <a:endParaRPr lang="en-US" sz="18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22152" y="2607135"/>
            <a:ext cx="770467" cy="770467"/>
          </a:xfrm>
          <a:custGeom>
            <a:avLst/>
            <a:gdLst/>
            <a:ahLst/>
            <a:cxnLst/>
            <a:rect l="l" t="t" r="r" b="b"/>
            <a:pathLst>
              <a:path w="1155700" h="1155700">
                <a:moveTo>
                  <a:pt x="577703" y="1155407"/>
                </a:moveTo>
                <a:lnTo>
                  <a:pt x="530323" y="1153492"/>
                </a:lnTo>
                <a:lnTo>
                  <a:pt x="483997" y="1147846"/>
                </a:lnTo>
                <a:lnTo>
                  <a:pt x="438874" y="1138618"/>
                </a:lnTo>
                <a:lnTo>
                  <a:pt x="395104" y="1125956"/>
                </a:lnTo>
                <a:lnTo>
                  <a:pt x="352835" y="1110008"/>
                </a:lnTo>
                <a:lnTo>
                  <a:pt x="312215" y="1090925"/>
                </a:lnTo>
                <a:lnTo>
                  <a:pt x="273394" y="1068854"/>
                </a:lnTo>
                <a:lnTo>
                  <a:pt x="236519" y="1043944"/>
                </a:lnTo>
                <a:lnTo>
                  <a:pt x="201740" y="1016344"/>
                </a:lnTo>
                <a:lnTo>
                  <a:pt x="169205" y="986202"/>
                </a:lnTo>
                <a:lnTo>
                  <a:pt x="139063" y="953667"/>
                </a:lnTo>
                <a:lnTo>
                  <a:pt x="111463" y="918888"/>
                </a:lnTo>
                <a:lnTo>
                  <a:pt x="86553" y="882013"/>
                </a:lnTo>
                <a:lnTo>
                  <a:pt x="64482" y="843192"/>
                </a:lnTo>
                <a:lnTo>
                  <a:pt x="45398" y="802572"/>
                </a:lnTo>
                <a:lnTo>
                  <a:pt x="29451" y="760302"/>
                </a:lnTo>
                <a:lnTo>
                  <a:pt x="16789" y="716532"/>
                </a:lnTo>
                <a:lnTo>
                  <a:pt x="7561" y="671410"/>
                </a:lnTo>
                <a:lnTo>
                  <a:pt x="1915" y="625084"/>
                </a:lnTo>
                <a:lnTo>
                  <a:pt x="0" y="577703"/>
                </a:lnTo>
                <a:lnTo>
                  <a:pt x="1915" y="530323"/>
                </a:lnTo>
                <a:lnTo>
                  <a:pt x="7561" y="483997"/>
                </a:lnTo>
                <a:lnTo>
                  <a:pt x="16789" y="438874"/>
                </a:lnTo>
                <a:lnTo>
                  <a:pt x="29451" y="395104"/>
                </a:lnTo>
                <a:lnTo>
                  <a:pt x="45398" y="352835"/>
                </a:lnTo>
                <a:lnTo>
                  <a:pt x="64482" y="312215"/>
                </a:lnTo>
                <a:lnTo>
                  <a:pt x="86553" y="273394"/>
                </a:lnTo>
                <a:lnTo>
                  <a:pt x="111463" y="236519"/>
                </a:lnTo>
                <a:lnTo>
                  <a:pt x="139063" y="201740"/>
                </a:lnTo>
                <a:lnTo>
                  <a:pt x="169205" y="169205"/>
                </a:lnTo>
                <a:lnTo>
                  <a:pt x="201740" y="139063"/>
                </a:lnTo>
                <a:lnTo>
                  <a:pt x="236519" y="111463"/>
                </a:lnTo>
                <a:lnTo>
                  <a:pt x="273394" y="86553"/>
                </a:lnTo>
                <a:lnTo>
                  <a:pt x="312215" y="64482"/>
                </a:lnTo>
                <a:lnTo>
                  <a:pt x="352835" y="45398"/>
                </a:lnTo>
                <a:lnTo>
                  <a:pt x="395104" y="29451"/>
                </a:lnTo>
                <a:lnTo>
                  <a:pt x="438874" y="16789"/>
                </a:lnTo>
                <a:lnTo>
                  <a:pt x="483997" y="7561"/>
                </a:lnTo>
                <a:lnTo>
                  <a:pt x="530323" y="1915"/>
                </a:lnTo>
                <a:lnTo>
                  <a:pt x="577703" y="0"/>
                </a:lnTo>
                <a:lnTo>
                  <a:pt x="625084" y="1915"/>
                </a:lnTo>
                <a:lnTo>
                  <a:pt x="671410" y="7561"/>
                </a:lnTo>
                <a:lnTo>
                  <a:pt x="716532" y="16789"/>
                </a:lnTo>
                <a:lnTo>
                  <a:pt x="760302" y="29451"/>
                </a:lnTo>
                <a:lnTo>
                  <a:pt x="802572" y="45398"/>
                </a:lnTo>
                <a:lnTo>
                  <a:pt x="843192" y="64482"/>
                </a:lnTo>
                <a:lnTo>
                  <a:pt x="882013" y="86553"/>
                </a:lnTo>
                <a:lnTo>
                  <a:pt x="918888" y="111463"/>
                </a:lnTo>
                <a:lnTo>
                  <a:pt x="953667" y="139063"/>
                </a:lnTo>
                <a:lnTo>
                  <a:pt x="986202" y="169205"/>
                </a:lnTo>
                <a:lnTo>
                  <a:pt x="1016344" y="201740"/>
                </a:lnTo>
                <a:lnTo>
                  <a:pt x="1043944" y="236519"/>
                </a:lnTo>
                <a:lnTo>
                  <a:pt x="1068854" y="273394"/>
                </a:lnTo>
                <a:lnTo>
                  <a:pt x="1090925" y="312215"/>
                </a:lnTo>
                <a:lnTo>
                  <a:pt x="1110008" y="352835"/>
                </a:lnTo>
                <a:lnTo>
                  <a:pt x="1125956" y="395104"/>
                </a:lnTo>
                <a:lnTo>
                  <a:pt x="1138618" y="438874"/>
                </a:lnTo>
                <a:lnTo>
                  <a:pt x="1147846" y="483997"/>
                </a:lnTo>
                <a:lnTo>
                  <a:pt x="1153492" y="530323"/>
                </a:lnTo>
                <a:lnTo>
                  <a:pt x="1155407" y="577703"/>
                </a:lnTo>
                <a:lnTo>
                  <a:pt x="1153492" y="625084"/>
                </a:lnTo>
                <a:lnTo>
                  <a:pt x="1147846" y="671410"/>
                </a:lnTo>
                <a:lnTo>
                  <a:pt x="1138618" y="716532"/>
                </a:lnTo>
                <a:lnTo>
                  <a:pt x="1125956" y="760302"/>
                </a:lnTo>
                <a:lnTo>
                  <a:pt x="1110008" y="802572"/>
                </a:lnTo>
                <a:lnTo>
                  <a:pt x="1090925" y="843192"/>
                </a:lnTo>
                <a:lnTo>
                  <a:pt x="1068854" y="882013"/>
                </a:lnTo>
                <a:lnTo>
                  <a:pt x="1043944" y="918888"/>
                </a:lnTo>
                <a:lnTo>
                  <a:pt x="1016344" y="953667"/>
                </a:lnTo>
                <a:lnTo>
                  <a:pt x="986202" y="986202"/>
                </a:lnTo>
                <a:lnTo>
                  <a:pt x="953667" y="1016344"/>
                </a:lnTo>
                <a:lnTo>
                  <a:pt x="918888" y="1043944"/>
                </a:lnTo>
                <a:lnTo>
                  <a:pt x="882013" y="1068854"/>
                </a:lnTo>
                <a:lnTo>
                  <a:pt x="843192" y="1090925"/>
                </a:lnTo>
                <a:lnTo>
                  <a:pt x="802572" y="1110008"/>
                </a:lnTo>
                <a:lnTo>
                  <a:pt x="760302" y="1125956"/>
                </a:lnTo>
                <a:lnTo>
                  <a:pt x="716532" y="1138618"/>
                </a:lnTo>
                <a:lnTo>
                  <a:pt x="671410" y="1147846"/>
                </a:lnTo>
                <a:lnTo>
                  <a:pt x="625084" y="1153492"/>
                </a:lnTo>
                <a:lnTo>
                  <a:pt x="577703" y="1155407"/>
                </a:lnTo>
                <a:close/>
              </a:path>
            </a:pathLst>
          </a:custGeom>
          <a:solidFill>
            <a:srgbClr val="0133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82908" y="2811677"/>
            <a:ext cx="651368" cy="359928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67"/>
              </a:spcBef>
            </a:pPr>
            <a:r>
              <a:rPr lang="en-US" sz="1200" spc="167">
                <a:solidFill>
                  <a:schemeClr val="bg1"/>
                </a:solidFill>
                <a:latin typeface="Lora"/>
              </a:rPr>
              <a:t>41,988</a:t>
            </a:r>
          </a:p>
          <a:p>
            <a:pPr algn="ctr">
              <a:lnSpc>
                <a:spcPct val="100000"/>
              </a:lnSpc>
              <a:spcBef>
                <a:spcPts val="67"/>
              </a:spcBef>
            </a:pPr>
            <a:r>
              <a:rPr lang="en-US" sz="1000" spc="167">
                <a:solidFill>
                  <a:schemeClr val="bg1"/>
                </a:solidFill>
                <a:latin typeface="Lora"/>
                <a:cs typeface="Arial"/>
              </a:rPr>
              <a:t>attacks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922922" y="3619537"/>
            <a:ext cx="1949450" cy="106803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>
              <a:lnSpc>
                <a:spcPct val="100000"/>
              </a:lnSpc>
              <a:spcBef>
                <a:spcPts val="73"/>
              </a:spcBef>
              <a:tabLst>
                <a:tab pos="346304" algn="l"/>
                <a:tab pos="693455" algn="l"/>
                <a:tab pos="1046532" algn="l"/>
                <a:tab pos="1395376" algn="l"/>
                <a:tab pos="1787826" algn="l"/>
              </a:tabLst>
            </a:pPr>
            <a:r>
              <a:rPr lang="en-CA" sz="633">
                <a:latin typeface="Trebuchet MS"/>
                <a:cs typeface="Trebuchet MS"/>
              </a:rPr>
              <a:t>  2019</a:t>
            </a:r>
            <a:r>
              <a:rPr sz="633">
                <a:latin typeface="Trebuchet MS"/>
                <a:cs typeface="Trebuchet MS"/>
              </a:rPr>
              <a:t>	</a:t>
            </a:r>
            <a:r>
              <a:rPr lang="en-CA" sz="633">
                <a:latin typeface="Trebuchet MS"/>
                <a:cs typeface="Trebuchet MS"/>
              </a:rPr>
              <a:t> </a:t>
            </a:r>
            <a:r>
              <a:rPr lang="en-CA" sz="633" spc="60">
                <a:latin typeface="Trebuchet MS"/>
                <a:cs typeface="Trebuchet MS"/>
              </a:rPr>
              <a:t>2020</a:t>
            </a:r>
            <a:r>
              <a:rPr sz="633">
                <a:latin typeface="Trebuchet MS"/>
                <a:cs typeface="Trebuchet MS"/>
              </a:rPr>
              <a:t>	</a:t>
            </a:r>
            <a:r>
              <a:rPr lang="en-CA" sz="633" spc="63">
                <a:latin typeface="Trebuchet MS"/>
                <a:cs typeface="Trebuchet MS"/>
              </a:rPr>
              <a:t> 2021</a:t>
            </a:r>
            <a:r>
              <a:rPr sz="633">
                <a:latin typeface="Trebuchet MS"/>
                <a:cs typeface="Trebuchet MS"/>
              </a:rPr>
              <a:t>	</a:t>
            </a:r>
            <a:r>
              <a:rPr lang="en-CA" sz="633" spc="63">
                <a:latin typeface="Trebuchet MS"/>
                <a:cs typeface="Trebuchet MS"/>
              </a:rPr>
              <a:t> 2022</a:t>
            </a:r>
            <a:r>
              <a:rPr sz="633">
                <a:latin typeface="Trebuchet MS"/>
                <a:cs typeface="Trebuchet MS"/>
              </a:rPr>
              <a:t>	</a:t>
            </a:r>
            <a:r>
              <a:rPr lang="en-CA" sz="633" spc="53">
                <a:latin typeface="Trebuchet MS"/>
                <a:cs typeface="Trebuchet MS"/>
              </a:rPr>
              <a:t>2023</a:t>
            </a:r>
            <a:r>
              <a:rPr sz="633">
                <a:latin typeface="Trebuchet MS"/>
                <a:cs typeface="Trebuchet MS"/>
              </a:rPr>
              <a:t>	</a:t>
            </a:r>
            <a:r>
              <a:rPr sz="633" spc="40">
                <a:latin typeface="Trebuchet MS"/>
                <a:cs typeface="Trebuchet MS"/>
              </a:rPr>
              <a:t>65 </a:t>
            </a:r>
            <a:endParaRPr sz="633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71556" y="1454426"/>
            <a:ext cx="407850" cy="132515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>
              <a:lnSpc>
                <a:spcPct val="100000"/>
              </a:lnSpc>
              <a:spcBef>
                <a:spcPts val="73"/>
              </a:spcBef>
            </a:pPr>
            <a:r>
              <a:rPr lang="en-CA" sz="800" spc="70">
                <a:latin typeface="Trebuchet MS"/>
                <a:cs typeface="Trebuchet MS"/>
              </a:rPr>
              <a:t>1018</a:t>
            </a:r>
            <a:endParaRPr lang="en-CA" sz="8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49260" y="1591817"/>
            <a:ext cx="1973137" cy="2027352"/>
          </a:xfrm>
          <a:custGeom>
            <a:avLst/>
            <a:gdLst/>
            <a:ahLst/>
            <a:cxnLst/>
            <a:rect l="l" t="t" r="r" b="b"/>
            <a:pathLst>
              <a:path w="3091815" h="2898775">
                <a:moveTo>
                  <a:pt x="471614" y="32727"/>
                </a:moveTo>
                <a:lnTo>
                  <a:pt x="443699" y="952"/>
                </a:lnTo>
                <a:lnTo>
                  <a:pt x="438886" y="0"/>
                </a:lnTo>
                <a:lnTo>
                  <a:pt x="32727" y="0"/>
                </a:lnTo>
                <a:lnTo>
                  <a:pt x="952" y="27914"/>
                </a:lnTo>
                <a:lnTo>
                  <a:pt x="0" y="32727"/>
                </a:lnTo>
                <a:lnTo>
                  <a:pt x="0" y="2898483"/>
                </a:lnTo>
                <a:lnTo>
                  <a:pt x="471614" y="2898483"/>
                </a:lnTo>
                <a:lnTo>
                  <a:pt x="471614" y="32727"/>
                </a:lnTo>
                <a:close/>
              </a:path>
              <a:path w="3091815" h="2898775">
                <a:moveTo>
                  <a:pt x="995641" y="303250"/>
                </a:moveTo>
                <a:lnTo>
                  <a:pt x="967727" y="271487"/>
                </a:lnTo>
                <a:lnTo>
                  <a:pt x="962914" y="270522"/>
                </a:lnTo>
                <a:lnTo>
                  <a:pt x="556742" y="270522"/>
                </a:lnTo>
                <a:lnTo>
                  <a:pt x="524979" y="298437"/>
                </a:lnTo>
                <a:lnTo>
                  <a:pt x="524014" y="303250"/>
                </a:lnTo>
                <a:lnTo>
                  <a:pt x="524014" y="2898483"/>
                </a:lnTo>
                <a:lnTo>
                  <a:pt x="995641" y="2898483"/>
                </a:lnTo>
                <a:lnTo>
                  <a:pt x="995641" y="303250"/>
                </a:lnTo>
                <a:close/>
              </a:path>
              <a:path w="3091815" h="2898775">
                <a:moveTo>
                  <a:pt x="1519656" y="612419"/>
                </a:moveTo>
                <a:lnTo>
                  <a:pt x="1491742" y="580656"/>
                </a:lnTo>
                <a:lnTo>
                  <a:pt x="1486928" y="579691"/>
                </a:lnTo>
                <a:lnTo>
                  <a:pt x="1080770" y="579691"/>
                </a:lnTo>
                <a:lnTo>
                  <a:pt x="1048994" y="607606"/>
                </a:lnTo>
                <a:lnTo>
                  <a:pt x="1048042" y="612419"/>
                </a:lnTo>
                <a:lnTo>
                  <a:pt x="1048042" y="2898483"/>
                </a:lnTo>
                <a:lnTo>
                  <a:pt x="1519656" y="2898483"/>
                </a:lnTo>
                <a:lnTo>
                  <a:pt x="1519656" y="612419"/>
                </a:lnTo>
                <a:close/>
              </a:path>
              <a:path w="3091815" h="2898775">
                <a:moveTo>
                  <a:pt x="2043671" y="998880"/>
                </a:moveTo>
                <a:lnTo>
                  <a:pt x="2015756" y="967117"/>
                </a:lnTo>
                <a:lnTo>
                  <a:pt x="2010943" y="966165"/>
                </a:lnTo>
                <a:lnTo>
                  <a:pt x="1604784" y="966165"/>
                </a:lnTo>
                <a:lnTo>
                  <a:pt x="1573022" y="994067"/>
                </a:lnTo>
                <a:lnTo>
                  <a:pt x="1572056" y="998880"/>
                </a:lnTo>
                <a:lnTo>
                  <a:pt x="1572056" y="2898483"/>
                </a:lnTo>
                <a:lnTo>
                  <a:pt x="2043671" y="2898483"/>
                </a:lnTo>
                <a:lnTo>
                  <a:pt x="2043671" y="998880"/>
                </a:lnTo>
                <a:close/>
              </a:path>
              <a:path w="3091815" h="2898775">
                <a:moveTo>
                  <a:pt x="2567698" y="1385354"/>
                </a:moveTo>
                <a:lnTo>
                  <a:pt x="2539784" y="1353578"/>
                </a:lnTo>
                <a:lnTo>
                  <a:pt x="2534970" y="1352626"/>
                </a:lnTo>
                <a:lnTo>
                  <a:pt x="2128799" y="1352626"/>
                </a:lnTo>
                <a:lnTo>
                  <a:pt x="2097036" y="1380540"/>
                </a:lnTo>
                <a:lnTo>
                  <a:pt x="2096071" y="1385354"/>
                </a:lnTo>
                <a:lnTo>
                  <a:pt x="2096071" y="2898483"/>
                </a:lnTo>
                <a:lnTo>
                  <a:pt x="2567698" y="2898483"/>
                </a:lnTo>
                <a:lnTo>
                  <a:pt x="2567698" y="1385354"/>
                </a:lnTo>
                <a:close/>
              </a:path>
              <a:path w="3091815" h="2898775">
                <a:moveTo>
                  <a:pt x="3091713" y="1771815"/>
                </a:moveTo>
                <a:lnTo>
                  <a:pt x="3063798" y="1740039"/>
                </a:lnTo>
                <a:lnTo>
                  <a:pt x="3058985" y="1739087"/>
                </a:lnTo>
                <a:lnTo>
                  <a:pt x="2652826" y="1739087"/>
                </a:lnTo>
                <a:lnTo>
                  <a:pt x="2621051" y="1767001"/>
                </a:lnTo>
                <a:lnTo>
                  <a:pt x="2620099" y="1771815"/>
                </a:lnTo>
                <a:lnTo>
                  <a:pt x="2620099" y="2898483"/>
                </a:lnTo>
                <a:lnTo>
                  <a:pt x="3091713" y="2898483"/>
                </a:lnTo>
                <a:lnTo>
                  <a:pt x="3091713" y="1771815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27866" y="4556706"/>
            <a:ext cx="2661919" cy="1337733"/>
          </a:xfrm>
          <a:custGeom>
            <a:avLst/>
            <a:gdLst/>
            <a:ahLst/>
            <a:cxnLst/>
            <a:rect l="l" t="t" r="r" b="b"/>
            <a:pathLst>
              <a:path w="3992879" h="2006600">
                <a:moveTo>
                  <a:pt x="0" y="2006011"/>
                </a:moveTo>
                <a:lnTo>
                  <a:pt x="3992843" y="2006011"/>
                </a:lnTo>
                <a:lnTo>
                  <a:pt x="3992843" y="0"/>
                </a:lnTo>
                <a:lnTo>
                  <a:pt x="0" y="0"/>
                </a:lnTo>
                <a:lnTo>
                  <a:pt x="0" y="2006011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68383" y="4184178"/>
            <a:ext cx="2629747" cy="1710259"/>
            <a:chOff x="252575" y="6276271"/>
            <a:chExt cx="3944620" cy="2565387"/>
          </a:xfrm>
          <a:solidFill>
            <a:schemeClr val="bg1"/>
          </a:solidFill>
        </p:grpSpPr>
        <p:sp>
          <p:nvSpPr>
            <p:cNvPr id="33" name="object 33"/>
            <p:cNvSpPr/>
            <p:nvPr/>
          </p:nvSpPr>
          <p:spPr>
            <a:xfrm>
              <a:off x="252575" y="6835058"/>
              <a:ext cx="3944620" cy="2006600"/>
            </a:xfrm>
            <a:custGeom>
              <a:avLst/>
              <a:gdLst/>
              <a:ahLst/>
              <a:cxnLst/>
              <a:rect l="l" t="t" r="r" b="b"/>
              <a:pathLst>
                <a:path w="3944620" h="2006600">
                  <a:moveTo>
                    <a:pt x="0" y="2006010"/>
                  </a:moveTo>
                  <a:lnTo>
                    <a:pt x="3944037" y="2006010"/>
                  </a:lnTo>
                  <a:lnTo>
                    <a:pt x="3944037" y="0"/>
                  </a:lnTo>
                  <a:lnTo>
                    <a:pt x="0" y="0"/>
                  </a:lnTo>
                  <a:lnTo>
                    <a:pt x="0" y="2006010"/>
                  </a:lnTo>
                  <a:close/>
                </a:path>
              </a:pathLst>
            </a:custGeom>
            <a:grpFill/>
            <a:ln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59292" y="6276272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595" y="1333190"/>
                  </a:moveTo>
                  <a:lnTo>
                    <a:pt x="618989" y="1331516"/>
                  </a:lnTo>
                  <a:lnTo>
                    <a:pt x="572287" y="1326570"/>
                  </a:lnTo>
                  <a:lnTo>
                    <a:pt x="526601" y="1318465"/>
                  </a:lnTo>
                  <a:lnTo>
                    <a:pt x="482044" y="1307313"/>
                  </a:lnTo>
                  <a:lnTo>
                    <a:pt x="438729" y="1293227"/>
                  </a:lnTo>
                  <a:lnTo>
                    <a:pt x="396769" y="1276320"/>
                  </a:lnTo>
                  <a:lnTo>
                    <a:pt x="356276" y="1256705"/>
                  </a:lnTo>
                  <a:lnTo>
                    <a:pt x="317363" y="1234495"/>
                  </a:lnTo>
                  <a:lnTo>
                    <a:pt x="280143" y="1209802"/>
                  </a:lnTo>
                  <a:lnTo>
                    <a:pt x="244729" y="1182739"/>
                  </a:lnTo>
                  <a:lnTo>
                    <a:pt x="211234" y="1153420"/>
                  </a:lnTo>
                  <a:lnTo>
                    <a:pt x="179770" y="1121956"/>
                  </a:lnTo>
                  <a:lnTo>
                    <a:pt x="150450" y="1088460"/>
                  </a:lnTo>
                  <a:lnTo>
                    <a:pt x="123387" y="1053046"/>
                  </a:lnTo>
                  <a:lnTo>
                    <a:pt x="98694" y="1015826"/>
                  </a:lnTo>
                  <a:lnTo>
                    <a:pt x="76484" y="976913"/>
                  </a:lnTo>
                  <a:lnTo>
                    <a:pt x="56869" y="936420"/>
                  </a:lnTo>
                  <a:lnTo>
                    <a:pt x="39962" y="894460"/>
                  </a:lnTo>
                  <a:lnTo>
                    <a:pt x="25876" y="851145"/>
                  </a:lnTo>
                  <a:lnTo>
                    <a:pt x="14724" y="806588"/>
                  </a:lnTo>
                  <a:lnTo>
                    <a:pt x="6619" y="760902"/>
                  </a:lnTo>
                  <a:lnTo>
                    <a:pt x="1673" y="714200"/>
                  </a:lnTo>
                  <a:lnTo>
                    <a:pt x="0" y="666595"/>
                  </a:lnTo>
                  <a:lnTo>
                    <a:pt x="1673" y="618989"/>
                  </a:lnTo>
                  <a:lnTo>
                    <a:pt x="6619" y="572287"/>
                  </a:lnTo>
                  <a:lnTo>
                    <a:pt x="14724" y="526601"/>
                  </a:lnTo>
                  <a:lnTo>
                    <a:pt x="25876" y="482044"/>
                  </a:lnTo>
                  <a:lnTo>
                    <a:pt x="39962" y="438729"/>
                  </a:lnTo>
                  <a:lnTo>
                    <a:pt x="56869" y="396769"/>
                  </a:lnTo>
                  <a:lnTo>
                    <a:pt x="76484" y="356276"/>
                  </a:lnTo>
                  <a:lnTo>
                    <a:pt x="98694" y="317363"/>
                  </a:lnTo>
                  <a:lnTo>
                    <a:pt x="123387" y="280143"/>
                  </a:lnTo>
                  <a:lnTo>
                    <a:pt x="150450" y="244729"/>
                  </a:lnTo>
                  <a:lnTo>
                    <a:pt x="179770" y="211234"/>
                  </a:lnTo>
                  <a:lnTo>
                    <a:pt x="211234" y="179770"/>
                  </a:lnTo>
                  <a:lnTo>
                    <a:pt x="244729" y="150450"/>
                  </a:lnTo>
                  <a:lnTo>
                    <a:pt x="280143" y="123387"/>
                  </a:lnTo>
                  <a:lnTo>
                    <a:pt x="317363" y="98694"/>
                  </a:lnTo>
                  <a:lnTo>
                    <a:pt x="356276" y="76484"/>
                  </a:lnTo>
                  <a:lnTo>
                    <a:pt x="396769" y="56869"/>
                  </a:lnTo>
                  <a:lnTo>
                    <a:pt x="438729" y="39962"/>
                  </a:lnTo>
                  <a:lnTo>
                    <a:pt x="482044" y="25876"/>
                  </a:lnTo>
                  <a:lnTo>
                    <a:pt x="526601" y="14724"/>
                  </a:lnTo>
                  <a:lnTo>
                    <a:pt x="572287" y="6619"/>
                  </a:lnTo>
                  <a:lnTo>
                    <a:pt x="618989" y="1673"/>
                  </a:lnTo>
                  <a:lnTo>
                    <a:pt x="666595" y="0"/>
                  </a:lnTo>
                  <a:lnTo>
                    <a:pt x="714200" y="1673"/>
                  </a:lnTo>
                  <a:lnTo>
                    <a:pt x="760902" y="6619"/>
                  </a:lnTo>
                  <a:lnTo>
                    <a:pt x="806588" y="14724"/>
                  </a:lnTo>
                  <a:lnTo>
                    <a:pt x="851145" y="25876"/>
                  </a:lnTo>
                  <a:lnTo>
                    <a:pt x="894460" y="39962"/>
                  </a:lnTo>
                  <a:lnTo>
                    <a:pt x="936420" y="56869"/>
                  </a:lnTo>
                  <a:lnTo>
                    <a:pt x="976913" y="76484"/>
                  </a:lnTo>
                  <a:lnTo>
                    <a:pt x="1015826" y="98694"/>
                  </a:lnTo>
                  <a:lnTo>
                    <a:pt x="1053046" y="123387"/>
                  </a:lnTo>
                  <a:lnTo>
                    <a:pt x="1088460" y="150450"/>
                  </a:lnTo>
                  <a:lnTo>
                    <a:pt x="1121955" y="179770"/>
                  </a:lnTo>
                  <a:lnTo>
                    <a:pt x="1153419" y="211234"/>
                  </a:lnTo>
                  <a:lnTo>
                    <a:pt x="1182739" y="244729"/>
                  </a:lnTo>
                  <a:lnTo>
                    <a:pt x="1209802" y="280143"/>
                  </a:lnTo>
                  <a:lnTo>
                    <a:pt x="1234495" y="317363"/>
                  </a:lnTo>
                  <a:lnTo>
                    <a:pt x="1256705" y="356276"/>
                  </a:lnTo>
                  <a:lnTo>
                    <a:pt x="1276320" y="396769"/>
                  </a:lnTo>
                  <a:lnTo>
                    <a:pt x="1293227" y="438729"/>
                  </a:lnTo>
                  <a:lnTo>
                    <a:pt x="1307313" y="482044"/>
                  </a:lnTo>
                  <a:lnTo>
                    <a:pt x="1318465" y="526601"/>
                  </a:lnTo>
                  <a:lnTo>
                    <a:pt x="1326570" y="572287"/>
                  </a:lnTo>
                  <a:lnTo>
                    <a:pt x="1331516" y="618989"/>
                  </a:lnTo>
                  <a:lnTo>
                    <a:pt x="1333190" y="666595"/>
                  </a:lnTo>
                  <a:lnTo>
                    <a:pt x="1331516" y="714200"/>
                  </a:lnTo>
                  <a:lnTo>
                    <a:pt x="1326570" y="760902"/>
                  </a:lnTo>
                  <a:lnTo>
                    <a:pt x="1318465" y="806588"/>
                  </a:lnTo>
                  <a:lnTo>
                    <a:pt x="1307313" y="851145"/>
                  </a:lnTo>
                  <a:lnTo>
                    <a:pt x="1293227" y="894460"/>
                  </a:lnTo>
                  <a:lnTo>
                    <a:pt x="1276320" y="936420"/>
                  </a:lnTo>
                  <a:lnTo>
                    <a:pt x="1256705" y="976913"/>
                  </a:lnTo>
                  <a:lnTo>
                    <a:pt x="1234495" y="1015826"/>
                  </a:lnTo>
                  <a:lnTo>
                    <a:pt x="1209802" y="1053046"/>
                  </a:lnTo>
                  <a:lnTo>
                    <a:pt x="1182739" y="1088460"/>
                  </a:lnTo>
                  <a:lnTo>
                    <a:pt x="1153419" y="1121956"/>
                  </a:lnTo>
                  <a:lnTo>
                    <a:pt x="1121955" y="1153420"/>
                  </a:lnTo>
                  <a:lnTo>
                    <a:pt x="1088460" y="1182739"/>
                  </a:lnTo>
                  <a:lnTo>
                    <a:pt x="1053046" y="1209802"/>
                  </a:lnTo>
                  <a:lnTo>
                    <a:pt x="1015826" y="1234495"/>
                  </a:lnTo>
                  <a:lnTo>
                    <a:pt x="976913" y="1256705"/>
                  </a:lnTo>
                  <a:lnTo>
                    <a:pt x="936420" y="1276320"/>
                  </a:lnTo>
                  <a:lnTo>
                    <a:pt x="894460" y="1293227"/>
                  </a:lnTo>
                  <a:lnTo>
                    <a:pt x="851145" y="1307313"/>
                  </a:lnTo>
                  <a:lnTo>
                    <a:pt x="806588" y="1318465"/>
                  </a:lnTo>
                  <a:lnTo>
                    <a:pt x="760902" y="1326570"/>
                  </a:lnTo>
                  <a:lnTo>
                    <a:pt x="714200" y="1331516"/>
                  </a:lnTo>
                  <a:lnTo>
                    <a:pt x="666595" y="133319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59292" y="6276271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526" y="0"/>
                  </a:moveTo>
                  <a:lnTo>
                    <a:pt x="618926" y="1673"/>
                  </a:lnTo>
                  <a:lnTo>
                    <a:pt x="572228" y="6618"/>
                  </a:lnTo>
                  <a:lnTo>
                    <a:pt x="526547" y="14723"/>
                  </a:lnTo>
                  <a:lnTo>
                    <a:pt x="481995" y="25874"/>
                  </a:lnTo>
                  <a:lnTo>
                    <a:pt x="438684" y="39958"/>
                  </a:lnTo>
                  <a:lnTo>
                    <a:pt x="396728" y="56863"/>
                  </a:lnTo>
                  <a:lnTo>
                    <a:pt x="356239" y="76476"/>
                  </a:lnTo>
                  <a:lnTo>
                    <a:pt x="317330" y="98684"/>
                  </a:lnTo>
                  <a:lnTo>
                    <a:pt x="280114" y="123374"/>
                  </a:lnTo>
                  <a:lnTo>
                    <a:pt x="244704" y="150434"/>
                  </a:lnTo>
                  <a:lnTo>
                    <a:pt x="211212" y="179751"/>
                  </a:lnTo>
                  <a:lnTo>
                    <a:pt x="179751" y="211212"/>
                  </a:lnTo>
                  <a:lnTo>
                    <a:pt x="150434" y="244704"/>
                  </a:lnTo>
                  <a:lnTo>
                    <a:pt x="123374" y="280114"/>
                  </a:lnTo>
                  <a:lnTo>
                    <a:pt x="98684" y="317330"/>
                  </a:lnTo>
                  <a:lnTo>
                    <a:pt x="76476" y="356239"/>
                  </a:lnTo>
                  <a:lnTo>
                    <a:pt x="56863" y="396728"/>
                  </a:lnTo>
                  <a:lnTo>
                    <a:pt x="39958" y="438684"/>
                  </a:lnTo>
                  <a:lnTo>
                    <a:pt x="25874" y="481995"/>
                  </a:lnTo>
                  <a:lnTo>
                    <a:pt x="14723" y="526547"/>
                  </a:lnTo>
                  <a:lnTo>
                    <a:pt x="6618" y="572228"/>
                  </a:lnTo>
                  <a:lnTo>
                    <a:pt x="1673" y="618926"/>
                  </a:lnTo>
                  <a:lnTo>
                    <a:pt x="0" y="666526"/>
                  </a:lnTo>
                  <a:lnTo>
                    <a:pt x="1673" y="714127"/>
                  </a:lnTo>
                  <a:lnTo>
                    <a:pt x="6618" y="760824"/>
                  </a:lnTo>
                  <a:lnTo>
                    <a:pt x="14723" y="806505"/>
                  </a:lnTo>
                  <a:lnTo>
                    <a:pt x="25874" y="851058"/>
                  </a:lnTo>
                  <a:lnTo>
                    <a:pt x="39958" y="894368"/>
                  </a:lnTo>
                  <a:lnTo>
                    <a:pt x="56863" y="936324"/>
                  </a:lnTo>
                  <a:lnTo>
                    <a:pt x="76476" y="976813"/>
                  </a:lnTo>
                  <a:lnTo>
                    <a:pt x="98684" y="1015722"/>
                  </a:lnTo>
                  <a:lnTo>
                    <a:pt x="123374" y="1052938"/>
                  </a:lnTo>
                  <a:lnTo>
                    <a:pt x="150434" y="1088348"/>
                  </a:lnTo>
                  <a:lnTo>
                    <a:pt x="179751" y="1121840"/>
                  </a:lnTo>
                  <a:lnTo>
                    <a:pt x="211212" y="1153301"/>
                  </a:lnTo>
                  <a:lnTo>
                    <a:pt x="244704" y="1182618"/>
                  </a:lnTo>
                  <a:lnTo>
                    <a:pt x="280114" y="1209678"/>
                  </a:lnTo>
                  <a:lnTo>
                    <a:pt x="317330" y="1234368"/>
                  </a:lnTo>
                  <a:lnTo>
                    <a:pt x="356239" y="1256576"/>
                  </a:lnTo>
                  <a:lnTo>
                    <a:pt x="396728" y="1276189"/>
                  </a:lnTo>
                  <a:lnTo>
                    <a:pt x="438684" y="1293094"/>
                  </a:lnTo>
                  <a:lnTo>
                    <a:pt x="481995" y="1307179"/>
                  </a:lnTo>
                  <a:lnTo>
                    <a:pt x="526547" y="1318329"/>
                  </a:lnTo>
                  <a:lnTo>
                    <a:pt x="572228" y="1326434"/>
                  </a:lnTo>
                  <a:lnTo>
                    <a:pt x="618926" y="1331379"/>
                  </a:lnTo>
                  <a:lnTo>
                    <a:pt x="666526" y="1333053"/>
                  </a:lnTo>
                  <a:lnTo>
                    <a:pt x="714127" y="1331379"/>
                  </a:lnTo>
                  <a:lnTo>
                    <a:pt x="760824" y="1326434"/>
                  </a:lnTo>
                  <a:lnTo>
                    <a:pt x="806505" y="1318329"/>
                  </a:lnTo>
                  <a:lnTo>
                    <a:pt x="851058" y="1307179"/>
                  </a:lnTo>
                  <a:lnTo>
                    <a:pt x="894368" y="1293094"/>
                  </a:lnTo>
                  <a:lnTo>
                    <a:pt x="936324" y="1276189"/>
                  </a:lnTo>
                  <a:lnTo>
                    <a:pt x="976813" y="1256576"/>
                  </a:lnTo>
                  <a:lnTo>
                    <a:pt x="1015722" y="1234368"/>
                  </a:lnTo>
                  <a:lnTo>
                    <a:pt x="1052938" y="1209678"/>
                  </a:lnTo>
                  <a:lnTo>
                    <a:pt x="1088348" y="1182618"/>
                  </a:lnTo>
                  <a:lnTo>
                    <a:pt x="1121840" y="1153301"/>
                  </a:lnTo>
                  <a:lnTo>
                    <a:pt x="1153301" y="1121840"/>
                  </a:lnTo>
                  <a:lnTo>
                    <a:pt x="1182618" y="1088348"/>
                  </a:lnTo>
                  <a:lnTo>
                    <a:pt x="1209678" y="1052938"/>
                  </a:lnTo>
                  <a:lnTo>
                    <a:pt x="1234368" y="1015722"/>
                  </a:lnTo>
                  <a:lnTo>
                    <a:pt x="1256576" y="976813"/>
                  </a:lnTo>
                  <a:lnTo>
                    <a:pt x="1276189" y="936324"/>
                  </a:lnTo>
                  <a:lnTo>
                    <a:pt x="1293094" y="894368"/>
                  </a:lnTo>
                  <a:lnTo>
                    <a:pt x="1307179" y="851058"/>
                  </a:lnTo>
                  <a:lnTo>
                    <a:pt x="1318329" y="806505"/>
                  </a:lnTo>
                  <a:lnTo>
                    <a:pt x="1326434" y="760824"/>
                  </a:lnTo>
                  <a:lnTo>
                    <a:pt x="1331379" y="714127"/>
                  </a:lnTo>
                  <a:lnTo>
                    <a:pt x="1333053" y="666526"/>
                  </a:lnTo>
                  <a:lnTo>
                    <a:pt x="1331379" y="618926"/>
                  </a:lnTo>
                  <a:lnTo>
                    <a:pt x="1326434" y="572228"/>
                  </a:lnTo>
                  <a:lnTo>
                    <a:pt x="1318329" y="526547"/>
                  </a:lnTo>
                  <a:lnTo>
                    <a:pt x="1307179" y="481995"/>
                  </a:lnTo>
                  <a:lnTo>
                    <a:pt x="1293094" y="438684"/>
                  </a:lnTo>
                  <a:lnTo>
                    <a:pt x="1276189" y="396728"/>
                  </a:lnTo>
                  <a:lnTo>
                    <a:pt x="1256576" y="356239"/>
                  </a:lnTo>
                  <a:lnTo>
                    <a:pt x="1234368" y="317330"/>
                  </a:lnTo>
                  <a:lnTo>
                    <a:pt x="1209678" y="280114"/>
                  </a:lnTo>
                  <a:lnTo>
                    <a:pt x="1182618" y="244704"/>
                  </a:lnTo>
                  <a:lnTo>
                    <a:pt x="1153301" y="211212"/>
                  </a:lnTo>
                  <a:lnTo>
                    <a:pt x="1121840" y="179751"/>
                  </a:lnTo>
                  <a:lnTo>
                    <a:pt x="1088348" y="150434"/>
                  </a:lnTo>
                  <a:lnTo>
                    <a:pt x="1052938" y="123374"/>
                  </a:lnTo>
                  <a:lnTo>
                    <a:pt x="1015722" y="98684"/>
                  </a:lnTo>
                  <a:lnTo>
                    <a:pt x="976813" y="76476"/>
                  </a:lnTo>
                  <a:lnTo>
                    <a:pt x="936324" y="56863"/>
                  </a:lnTo>
                  <a:lnTo>
                    <a:pt x="894368" y="39958"/>
                  </a:lnTo>
                  <a:lnTo>
                    <a:pt x="851058" y="25874"/>
                  </a:lnTo>
                  <a:lnTo>
                    <a:pt x="806505" y="14723"/>
                  </a:lnTo>
                  <a:lnTo>
                    <a:pt x="760824" y="6618"/>
                  </a:lnTo>
                  <a:lnTo>
                    <a:pt x="714127" y="1673"/>
                  </a:lnTo>
                  <a:lnTo>
                    <a:pt x="666526" y="0"/>
                  </a:lnTo>
                </a:path>
              </a:pathLst>
            </a:custGeom>
            <a:solidFill>
              <a:schemeClr val="tx2"/>
            </a:solidFill>
            <a:ln w="190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07868" y="4513650"/>
            <a:ext cx="545253" cy="21892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7"/>
              </a:spcBef>
            </a:pPr>
            <a:r>
              <a:rPr lang="en-CA" sz="1367" b="1" spc="63">
                <a:solidFill>
                  <a:srgbClr val="FFFFFF"/>
                </a:solidFill>
                <a:latin typeface="Trebuchet MS"/>
                <a:cs typeface="Trebuchet MS"/>
              </a:rPr>
              <a:t>1.5%</a:t>
            </a:r>
            <a:endParaRPr sz="1367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89111" y="251440"/>
            <a:ext cx="8321887" cy="551860"/>
          </a:xfrm>
          <a:prstGeom prst="rect">
            <a:avLst/>
          </a:prstGeom>
        </p:spPr>
        <p:txBody>
          <a:bodyPr vert="horz" wrap="square" lIns="0" tIns="38523" rIns="0" bIns="0" rtlCol="0">
            <a:spAutoFit/>
          </a:bodyPr>
          <a:lstStyle/>
          <a:p>
            <a:pPr marL="8255" marR="3175">
              <a:lnSpc>
                <a:spcPts val="1953"/>
              </a:lnSpc>
              <a:spcBef>
                <a:spcPts val="303"/>
              </a:spcBef>
            </a:pPr>
            <a:r>
              <a:rPr lang="en-US" sz="1800" spc="-130">
                <a:solidFill>
                  <a:schemeClr val="tx1"/>
                </a:solidFill>
                <a:latin typeface="Arial"/>
                <a:cs typeface="Arial"/>
              </a:rPr>
              <a:t>Montreal has a vibrant and growing banking landscape rooted in centuries of Quebec history, making it a viable option for an expansion</a:t>
            </a:r>
            <a:endParaRPr lang="en-US" sz="1800">
              <a:solidFill>
                <a:schemeClr val="tx1"/>
              </a:solidFill>
              <a:latin typeface="Arial"/>
              <a:ea typeface="Tahoma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25446" y="1002038"/>
            <a:ext cx="11108690" cy="239382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255">
              <a:lnSpc>
                <a:spcPct val="100000"/>
              </a:lnSpc>
              <a:spcBef>
                <a:spcPts val="67"/>
              </a:spcBef>
              <a:tabLst>
                <a:tab pos="5414281" algn="l"/>
              </a:tabLst>
            </a:pPr>
            <a:r>
              <a:rPr lang="en-US" sz="1500" b="1" spc="260">
                <a:solidFill>
                  <a:srgbClr val="01002A"/>
                </a:solidFill>
                <a:latin typeface="Arial"/>
                <a:cs typeface="Arial"/>
              </a:rPr>
              <a:t>%</a:t>
            </a:r>
            <a:r>
              <a:rPr lang="en-US" sz="1500" b="1" spc="-87">
                <a:solidFill>
                  <a:srgbClr val="01002A"/>
                </a:solidFill>
                <a:latin typeface="Arial"/>
                <a:cs typeface="Arial"/>
              </a:rPr>
              <a:t> </a:t>
            </a:r>
            <a:r>
              <a:rPr lang="en-US" sz="1500" b="1" spc="47">
                <a:solidFill>
                  <a:srgbClr val="01002A"/>
                </a:solidFill>
                <a:latin typeface="Arial"/>
                <a:cs typeface="Arial"/>
              </a:rPr>
              <a:t>of</a:t>
            </a:r>
            <a:r>
              <a:rPr lang="en-US" sz="1500" b="1" spc="-87">
                <a:solidFill>
                  <a:srgbClr val="01002A"/>
                </a:solidFill>
                <a:latin typeface="Arial"/>
                <a:cs typeface="Arial"/>
              </a:rPr>
              <a:t> branches open in Montreal as of October of each year	Customer landscape in the Canadian banking industry</a:t>
            </a:r>
            <a:endParaRPr lang="en-US" sz="1500" b="1" spc="80">
              <a:solidFill>
                <a:srgbClr val="01002A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93981" y="2813018"/>
            <a:ext cx="5038089" cy="52920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r>
              <a:rPr lang="en-US" sz="1100" spc="43">
                <a:solidFill>
                  <a:srgbClr val="01002A"/>
                </a:solidFill>
                <a:latin typeface="Arial"/>
                <a:cs typeface="Arial"/>
              </a:rPr>
              <a:t>Cybersecurity remains a critical concern as banks adopt more digital solutions this year (Canadian Anti-Fraud Centre, 2023).</a:t>
            </a:r>
            <a:endParaRPr lang="en-US" sz="1100">
              <a:solidFill>
                <a:srgbClr val="01002A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"/>
              </a:spcBef>
            </a:pPr>
            <a:endParaRPr lang="en-US" sz="1100" spc="43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717015" y="4212405"/>
            <a:ext cx="889001" cy="889001"/>
            <a:chOff x="5653839" y="6276271"/>
            <a:chExt cx="1333501" cy="1333501"/>
          </a:xfrm>
        </p:grpSpPr>
        <p:sp>
          <p:nvSpPr>
            <p:cNvPr id="46" name="object 46"/>
            <p:cNvSpPr/>
            <p:nvPr/>
          </p:nvSpPr>
          <p:spPr>
            <a:xfrm>
              <a:off x="5653840" y="6276272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594" y="1333190"/>
                  </a:moveTo>
                  <a:lnTo>
                    <a:pt x="618989" y="1331516"/>
                  </a:lnTo>
                  <a:lnTo>
                    <a:pt x="572287" y="1326570"/>
                  </a:lnTo>
                  <a:lnTo>
                    <a:pt x="526601" y="1318465"/>
                  </a:lnTo>
                  <a:lnTo>
                    <a:pt x="482044" y="1307313"/>
                  </a:lnTo>
                  <a:lnTo>
                    <a:pt x="438729" y="1293227"/>
                  </a:lnTo>
                  <a:lnTo>
                    <a:pt x="396769" y="1276320"/>
                  </a:lnTo>
                  <a:lnTo>
                    <a:pt x="356276" y="1256705"/>
                  </a:lnTo>
                  <a:lnTo>
                    <a:pt x="317363" y="1234495"/>
                  </a:lnTo>
                  <a:lnTo>
                    <a:pt x="280143" y="1209802"/>
                  </a:lnTo>
                  <a:lnTo>
                    <a:pt x="244729" y="1182739"/>
                  </a:lnTo>
                  <a:lnTo>
                    <a:pt x="211234" y="1153420"/>
                  </a:lnTo>
                  <a:lnTo>
                    <a:pt x="179770" y="1121956"/>
                  </a:lnTo>
                  <a:lnTo>
                    <a:pt x="150450" y="1088460"/>
                  </a:lnTo>
                  <a:lnTo>
                    <a:pt x="123387" y="1053046"/>
                  </a:lnTo>
                  <a:lnTo>
                    <a:pt x="98694" y="1015826"/>
                  </a:lnTo>
                  <a:lnTo>
                    <a:pt x="76484" y="976913"/>
                  </a:lnTo>
                  <a:lnTo>
                    <a:pt x="56869" y="936420"/>
                  </a:lnTo>
                  <a:lnTo>
                    <a:pt x="39962" y="894460"/>
                  </a:lnTo>
                  <a:lnTo>
                    <a:pt x="25876" y="851145"/>
                  </a:lnTo>
                  <a:lnTo>
                    <a:pt x="14724" y="806588"/>
                  </a:lnTo>
                  <a:lnTo>
                    <a:pt x="6619" y="760902"/>
                  </a:lnTo>
                  <a:lnTo>
                    <a:pt x="1673" y="714200"/>
                  </a:lnTo>
                  <a:lnTo>
                    <a:pt x="0" y="666595"/>
                  </a:lnTo>
                  <a:lnTo>
                    <a:pt x="1673" y="618989"/>
                  </a:lnTo>
                  <a:lnTo>
                    <a:pt x="6619" y="572287"/>
                  </a:lnTo>
                  <a:lnTo>
                    <a:pt x="14724" y="526601"/>
                  </a:lnTo>
                  <a:lnTo>
                    <a:pt x="25876" y="482044"/>
                  </a:lnTo>
                  <a:lnTo>
                    <a:pt x="39962" y="438729"/>
                  </a:lnTo>
                  <a:lnTo>
                    <a:pt x="56869" y="396769"/>
                  </a:lnTo>
                  <a:lnTo>
                    <a:pt x="76484" y="356276"/>
                  </a:lnTo>
                  <a:lnTo>
                    <a:pt x="98694" y="317363"/>
                  </a:lnTo>
                  <a:lnTo>
                    <a:pt x="123387" y="280143"/>
                  </a:lnTo>
                  <a:lnTo>
                    <a:pt x="150450" y="244729"/>
                  </a:lnTo>
                  <a:lnTo>
                    <a:pt x="179770" y="211234"/>
                  </a:lnTo>
                  <a:lnTo>
                    <a:pt x="211234" y="179770"/>
                  </a:lnTo>
                  <a:lnTo>
                    <a:pt x="244729" y="150450"/>
                  </a:lnTo>
                  <a:lnTo>
                    <a:pt x="280143" y="123387"/>
                  </a:lnTo>
                  <a:lnTo>
                    <a:pt x="317363" y="98694"/>
                  </a:lnTo>
                  <a:lnTo>
                    <a:pt x="356276" y="76484"/>
                  </a:lnTo>
                  <a:lnTo>
                    <a:pt x="396769" y="56869"/>
                  </a:lnTo>
                  <a:lnTo>
                    <a:pt x="438729" y="39962"/>
                  </a:lnTo>
                  <a:lnTo>
                    <a:pt x="482044" y="25876"/>
                  </a:lnTo>
                  <a:lnTo>
                    <a:pt x="526601" y="14724"/>
                  </a:lnTo>
                  <a:lnTo>
                    <a:pt x="572287" y="6619"/>
                  </a:lnTo>
                  <a:lnTo>
                    <a:pt x="618989" y="1673"/>
                  </a:lnTo>
                  <a:lnTo>
                    <a:pt x="666594" y="0"/>
                  </a:lnTo>
                  <a:lnTo>
                    <a:pt x="714200" y="1673"/>
                  </a:lnTo>
                  <a:lnTo>
                    <a:pt x="760902" y="6619"/>
                  </a:lnTo>
                  <a:lnTo>
                    <a:pt x="806588" y="14724"/>
                  </a:lnTo>
                  <a:lnTo>
                    <a:pt x="851145" y="25876"/>
                  </a:lnTo>
                  <a:lnTo>
                    <a:pt x="894460" y="39962"/>
                  </a:lnTo>
                  <a:lnTo>
                    <a:pt x="936421" y="56869"/>
                  </a:lnTo>
                  <a:lnTo>
                    <a:pt x="976914" y="76484"/>
                  </a:lnTo>
                  <a:lnTo>
                    <a:pt x="1015826" y="98694"/>
                  </a:lnTo>
                  <a:lnTo>
                    <a:pt x="1053046" y="123387"/>
                  </a:lnTo>
                  <a:lnTo>
                    <a:pt x="1088460" y="150450"/>
                  </a:lnTo>
                  <a:lnTo>
                    <a:pt x="1121956" y="179770"/>
                  </a:lnTo>
                  <a:lnTo>
                    <a:pt x="1153420" y="211234"/>
                  </a:lnTo>
                  <a:lnTo>
                    <a:pt x="1182739" y="244729"/>
                  </a:lnTo>
                  <a:lnTo>
                    <a:pt x="1209802" y="280143"/>
                  </a:lnTo>
                  <a:lnTo>
                    <a:pt x="1234495" y="317363"/>
                  </a:lnTo>
                  <a:lnTo>
                    <a:pt x="1256706" y="356276"/>
                  </a:lnTo>
                  <a:lnTo>
                    <a:pt x="1276320" y="396769"/>
                  </a:lnTo>
                  <a:lnTo>
                    <a:pt x="1293227" y="438729"/>
                  </a:lnTo>
                  <a:lnTo>
                    <a:pt x="1307313" y="482044"/>
                  </a:lnTo>
                  <a:lnTo>
                    <a:pt x="1318465" y="526601"/>
                  </a:lnTo>
                  <a:lnTo>
                    <a:pt x="1326570" y="572287"/>
                  </a:lnTo>
                  <a:lnTo>
                    <a:pt x="1331516" y="618989"/>
                  </a:lnTo>
                  <a:lnTo>
                    <a:pt x="1333190" y="666595"/>
                  </a:lnTo>
                  <a:lnTo>
                    <a:pt x="1331516" y="714200"/>
                  </a:lnTo>
                  <a:lnTo>
                    <a:pt x="1326570" y="760902"/>
                  </a:lnTo>
                  <a:lnTo>
                    <a:pt x="1318465" y="806588"/>
                  </a:lnTo>
                  <a:lnTo>
                    <a:pt x="1307313" y="851145"/>
                  </a:lnTo>
                  <a:lnTo>
                    <a:pt x="1293227" y="894460"/>
                  </a:lnTo>
                  <a:lnTo>
                    <a:pt x="1276320" y="936420"/>
                  </a:lnTo>
                  <a:lnTo>
                    <a:pt x="1256706" y="976913"/>
                  </a:lnTo>
                  <a:lnTo>
                    <a:pt x="1234495" y="1015826"/>
                  </a:lnTo>
                  <a:lnTo>
                    <a:pt x="1209802" y="1053046"/>
                  </a:lnTo>
                  <a:lnTo>
                    <a:pt x="1182739" y="1088460"/>
                  </a:lnTo>
                  <a:lnTo>
                    <a:pt x="1153420" y="1121956"/>
                  </a:lnTo>
                  <a:lnTo>
                    <a:pt x="1121956" y="1153420"/>
                  </a:lnTo>
                  <a:lnTo>
                    <a:pt x="1088460" y="1182739"/>
                  </a:lnTo>
                  <a:lnTo>
                    <a:pt x="1053046" y="1209802"/>
                  </a:lnTo>
                  <a:lnTo>
                    <a:pt x="1015826" y="1234495"/>
                  </a:lnTo>
                  <a:lnTo>
                    <a:pt x="976914" y="1256705"/>
                  </a:lnTo>
                  <a:lnTo>
                    <a:pt x="936421" y="1276320"/>
                  </a:lnTo>
                  <a:lnTo>
                    <a:pt x="894460" y="1293227"/>
                  </a:lnTo>
                  <a:lnTo>
                    <a:pt x="851145" y="1307313"/>
                  </a:lnTo>
                  <a:lnTo>
                    <a:pt x="806588" y="1318465"/>
                  </a:lnTo>
                  <a:lnTo>
                    <a:pt x="760902" y="1326570"/>
                  </a:lnTo>
                  <a:lnTo>
                    <a:pt x="714200" y="1331516"/>
                  </a:lnTo>
                  <a:lnTo>
                    <a:pt x="666594" y="1333190"/>
                  </a:lnTo>
                  <a:close/>
                </a:path>
              </a:pathLst>
            </a:custGeom>
            <a:solidFill>
              <a:srgbClr val="0133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53839" y="6276271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526" y="0"/>
                  </a:moveTo>
                  <a:lnTo>
                    <a:pt x="618926" y="1673"/>
                  </a:lnTo>
                  <a:lnTo>
                    <a:pt x="572228" y="6618"/>
                  </a:lnTo>
                  <a:lnTo>
                    <a:pt x="526547" y="14723"/>
                  </a:lnTo>
                  <a:lnTo>
                    <a:pt x="481995" y="25874"/>
                  </a:lnTo>
                  <a:lnTo>
                    <a:pt x="438684" y="39958"/>
                  </a:lnTo>
                  <a:lnTo>
                    <a:pt x="396728" y="56863"/>
                  </a:lnTo>
                  <a:lnTo>
                    <a:pt x="356239" y="76476"/>
                  </a:lnTo>
                  <a:lnTo>
                    <a:pt x="317330" y="98684"/>
                  </a:lnTo>
                  <a:lnTo>
                    <a:pt x="280114" y="123374"/>
                  </a:lnTo>
                  <a:lnTo>
                    <a:pt x="244704" y="150434"/>
                  </a:lnTo>
                  <a:lnTo>
                    <a:pt x="211212" y="179751"/>
                  </a:lnTo>
                  <a:lnTo>
                    <a:pt x="179751" y="211212"/>
                  </a:lnTo>
                  <a:lnTo>
                    <a:pt x="150434" y="244704"/>
                  </a:lnTo>
                  <a:lnTo>
                    <a:pt x="123374" y="280114"/>
                  </a:lnTo>
                  <a:lnTo>
                    <a:pt x="98684" y="317330"/>
                  </a:lnTo>
                  <a:lnTo>
                    <a:pt x="76476" y="356239"/>
                  </a:lnTo>
                  <a:lnTo>
                    <a:pt x="56863" y="396728"/>
                  </a:lnTo>
                  <a:lnTo>
                    <a:pt x="39958" y="438684"/>
                  </a:lnTo>
                  <a:lnTo>
                    <a:pt x="25874" y="481995"/>
                  </a:lnTo>
                  <a:lnTo>
                    <a:pt x="14723" y="526547"/>
                  </a:lnTo>
                  <a:lnTo>
                    <a:pt x="6618" y="572228"/>
                  </a:lnTo>
                  <a:lnTo>
                    <a:pt x="1673" y="618926"/>
                  </a:lnTo>
                  <a:lnTo>
                    <a:pt x="0" y="666526"/>
                  </a:lnTo>
                  <a:lnTo>
                    <a:pt x="1673" y="714127"/>
                  </a:lnTo>
                  <a:lnTo>
                    <a:pt x="6618" y="760824"/>
                  </a:lnTo>
                  <a:lnTo>
                    <a:pt x="14723" y="806505"/>
                  </a:lnTo>
                  <a:lnTo>
                    <a:pt x="25874" y="851058"/>
                  </a:lnTo>
                  <a:lnTo>
                    <a:pt x="39958" y="894368"/>
                  </a:lnTo>
                  <a:lnTo>
                    <a:pt x="56863" y="936324"/>
                  </a:lnTo>
                  <a:lnTo>
                    <a:pt x="76476" y="976813"/>
                  </a:lnTo>
                  <a:lnTo>
                    <a:pt x="98684" y="1015722"/>
                  </a:lnTo>
                  <a:lnTo>
                    <a:pt x="123374" y="1052938"/>
                  </a:lnTo>
                  <a:lnTo>
                    <a:pt x="150434" y="1088348"/>
                  </a:lnTo>
                  <a:lnTo>
                    <a:pt x="179751" y="1121840"/>
                  </a:lnTo>
                  <a:lnTo>
                    <a:pt x="211212" y="1153301"/>
                  </a:lnTo>
                  <a:lnTo>
                    <a:pt x="244704" y="1182618"/>
                  </a:lnTo>
                  <a:lnTo>
                    <a:pt x="280114" y="1209678"/>
                  </a:lnTo>
                  <a:lnTo>
                    <a:pt x="317330" y="1234368"/>
                  </a:lnTo>
                  <a:lnTo>
                    <a:pt x="356239" y="1256576"/>
                  </a:lnTo>
                  <a:lnTo>
                    <a:pt x="396728" y="1276189"/>
                  </a:lnTo>
                  <a:lnTo>
                    <a:pt x="438684" y="1293094"/>
                  </a:lnTo>
                  <a:lnTo>
                    <a:pt x="481995" y="1307179"/>
                  </a:lnTo>
                  <a:lnTo>
                    <a:pt x="526547" y="1318329"/>
                  </a:lnTo>
                  <a:lnTo>
                    <a:pt x="572228" y="1326434"/>
                  </a:lnTo>
                  <a:lnTo>
                    <a:pt x="618926" y="1331379"/>
                  </a:lnTo>
                  <a:lnTo>
                    <a:pt x="666526" y="1333053"/>
                  </a:lnTo>
                  <a:lnTo>
                    <a:pt x="714127" y="1331379"/>
                  </a:lnTo>
                  <a:lnTo>
                    <a:pt x="760824" y="1326434"/>
                  </a:lnTo>
                  <a:lnTo>
                    <a:pt x="806505" y="1318329"/>
                  </a:lnTo>
                  <a:lnTo>
                    <a:pt x="851058" y="1307179"/>
                  </a:lnTo>
                  <a:lnTo>
                    <a:pt x="894368" y="1293094"/>
                  </a:lnTo>
                  <a:lnTo>
                    <a:pt x="936324" y="1276189"/>
                  </a:lnTo>
                  <a:lnTo>
                    <a:pt x="976813" y="1256576"/>
                  </a:lnTo>
                  <a:lnTo>
                    <a:pt x="1015722" y="1234368"/>
                  </a:lnTo>
                  <a:lnTo>
                    <a:pt x="1052938" y="1209678"/>
                  </a:lnTo>
                  <a:lnTo>
                    <a:pt x="1088348" y="1182618"/>
                  </a:lnTo>
                  <a:lnTo>
                    <a:pt x="1121840" y="1153301"/>
                  </a:lnTo>
                  <a:lnTo>
                    <a:pt x="1153301" y="1121840"/>
                  </a:lnTo>
                  <a:lnTo>
                    <a:pt x="1182618" y="1088348"/>
                  </a:lnTo>
                  <a:lnTo>
                    <a:pt x="1209678" y="1052938"/>
                  </a:lnTo>
                  <a:lnTo>
                    <a:pt x="1234368" y="1015722"/>
                  </a:lnTo>
                  <a:lnTo>
                    <a:pt x="1256576" y="976813"/>
                  </a:lnTo>
                  <a:lnTo>
                    <a:pt x="1276189" y="936324"/>
                  </a:lnTo>
                  <a:lnTo>
                    <a:pt x="1293094" y="894368"/>
                  </a:lnTo>
                  <a:lnTo>
                    <a:pt x="1307179" y="851058"/>
                  </a:lnTo>
                  <a:lnTo>
                    <a:pt x="1318329" y="806505"/>
                  </a:lnTo>
                  <a:lnTo>
                    <a:pt x="1326434" y="760824"/>
                  </a:lnTo>
                  <a:lnTo>
                    <a:pt x="1331379" y="714127"/>
                  </a:lnTo>
                  <a:lnTo>
                    <a:pt x="1333053" y="666526"/>
                  </a:lnTo>
                  <a:lnTo>
                    <a:pt x="1331379" y="618926"/>
                  </a:lnTo>
                  <a:lnTo>
                    <a:pt x="1326434" y="572228"/>
                  </a:lnTo>
                  <a:lnTo>
                    <a:pt x="1318329" y="526547"/>
                  </a:lnTo>
                  <a:lnTo>
                    <a:pt x="1307179" y="481995"/>
                  </a:lnTo>
                  <a:lnTo>
                    <a:pt x="1293094" y="438684"/>
                  </a:lnTo>
                  <a:lnTo>
                    <a:pt x="1276189" y="396728"/>
                  </a:lnTo>
                  <a:lnTo>
                    <a:pt x="1256576" y="356239"/>
                  </a:lnTo>
                  <a:lnTo>
                    <a:pt x="1234368" y="317330"/>
                  </a:lnTo>
                  <a:lnTo>
                    <a:pt x="1209678" y="280114"/>
                  </a:lnTo>
                  <a:lnTo>
                    <a:pt x="1182618" y="244704"/>
                  </a:lnTo>
                  <a:lnTo>
                    <a:pt x="1153301" y="211212"/>
                  </a:lnTo>
                  <a:lnTo>
                    <a:pt x="1121840" y="179751"/>
                  </a:lnTo>
                  <a:lnTo>
                    <a:pt x="1088348" y="150434"/>
                  </a:lnTo>
                  <a:lnTo>
                    <a:pt x="1052938" y="123374"/>
                  </a:lnTo>
                  <a:lnTo>
                    <a:pt x="1015722" y="98684"/>
                  </a:lnTo>
                  <a:lnTo>
                    <a:pt x="976813" y="76476"/>
                  </a:lnTo>
                  <a:lnTo>
                    <a:pt x="936324" y="56863"/>
                  </a:lnTo>
                  <a:lnTo>
                    <a:pt x="894368" y="39958"/>
                  </a:lnTo>
                  <a:lnTo>
                    <a:pt x="851058" y="25874"/>
                  </a:lnTo>
                  <a:lnTo>
                    <a:pt x="806505" y="14723"/>
                  </a:lnTo>
                  <a:lnTo>
                    <a:pt x="760824" y="6618"/>
                  </a:lnTo>
                  <a:lnTo>
                    <a:pt x="714127" y="1673"/>
                  </a:lnTo>
                  <a:lnTo>
                    <a:pt x="666526" y="0"/>
                  </a:lnTo>
                </a:path>
              </a:pathLst>
            </a:custGeom>
            <a:solidFill>
              <a:srgbClr val="01338D"/>
            </a:solidFill>
            <a:ln w="190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939123" y="4526964"/>
            <a:ext cx="697548" cy="23431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7"/>
              </a:spcBef>
            </a:pPr>
            <a:r>
              <a:rPr lang="en-CA" sz="1467" b="1" spc="150">
                <a:solidFill>
                  <a:srgbClr val="FFFFFF"/>
                </a:solidFill>
                <a:latin typeface="Trebuchet MS"/>
                <a:cs typeface="Trebuchet MS"/>
              </a:rPr>
              <a:t>6.6%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52339" y="5673912"/>
            <a:ext cx="5846233" cy="4374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0479" rIns="0" bIns="0" rtlCol="0" anchor="t">
            <a:spAutoFit/>
          </a:bodyPr>
          <a:lstStyle/>
          <a:p>
            <a:pPr marL="24765" marR="484505">
              <a:lnSpc>
                <a:spcPct val="114599"/>
              </a:lnSpc>
              <a:spcBef>
                <a:spcPts val="239"/>
              </a:spcBef>
            </a:pPr>
            <a:r>
              <a:rPr lang="en-US" sz="1200" b="1" spc="-7">
                <a:solidFill>
                  <a:srgbClr val="FFFFFF"/>
                </a:solidFill>
                <a:latin typeface="Arial"/>
                <a:cs typeface="Arial"/>
              </a:rPr>
              <a:t>Insight: </a:t>
            </a:r>
            <a:r>
              <a:rPr lang="en-US" sz="1200" spc="-7">
                <a:solidFill>
                  <a:srgbClr val="FFFFFF"/>
                </a:solidFill>
                <a:latin typeface="Arial"/>
                <a:ea typeface="+mn-lt"/>
                <a:cs typeface="Arial"/>
              </a:rPr>
              <a:t>Banks must prioritize rapid, user-friendly digital services that align with the fast-paced lifestyles of modern consumers.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5478" y="5283140"/>
            <a:ext cx="2439247" cy="516381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>
              <a:spcBef>
                <a:spcPts val="180"/>
              </a:spcBef>
            </a:pPr>
            <a:r>
              <a:rPr lang="en-US" sz="1100">
                <a:solidFill>
                  <a:srgbClr val="01002A"/>
                </a:solidFill>
                <a:latin typeface="Arial"/>
                <a:cs typeface="Arial"/>
              </a:rPr>
              <a:t>In Québec, real GDP growth is expected to reach 1.5% in 2025 (Finances Québec,  2024).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887500" y="5203671"/>
            <a:ext cx="2473113" cy="57165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R="3175">
              <a:lnSpc>
                <a:spcPct val="113599"/>
              </a:lnSpc>
              <a:spcBef>
                <a:spcPts val="67"/>
              </a:spcBef>
            </a:pPr>
            <a:r>
              <a:rPr lang="en-US" sz="1100">
                <a:solidFill>
                  <a:srgbClr val="01002A"/>
                </a:solidFill>
              </a:rPr>
              <a:t>Purchasing power per capita has improved considerably between 2018 and 2023 (Finances Québec, 2024).</a:t>
            </a:r>
            <a:endParaRPr lang="en-US" sz="1100">
              <a:solidFill>
                <a:srgbClr val="01002A"/>
              </a:solidFill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10278" y="1324751"/>
            <a:ext cx="5178637" cy="0"/>
          </a:xfrm>
          <a:custGeom>
            <a:avLst/>
            <a:gdLst/>
            <a:ahLst/>
            <a:cxnLst/>
            <a:rect l="l" t="t" r="r" b="b"/>
            <a:pathLst>
              <a:path w="7767955">
                <a:moveTo>
                  <a:pt x="0" y="0"/>
                </a:moveTo>
                <a:lnTo>
                  <a:pt x="7767803" y="0"/>
                </a:lnTo>
              </a:path>
            </a:pathLst>
          </a:custGeom>
          <a:ln w="380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xfrm>
            <a:off x="0" y="0"/>
            <a:ext cx="0" cy="192724"/>
          </a:xfrm>
          <a:prstGeom prst="rect">
            <a:avLst/>
          </a:prstGeom>
        </p:spPr>
        <p:txBody>
          <a:bodyPr vert="horz" wrap="square" lIns="0" tIns="18203" rIns="0" bIns="0" rtlCol="0">
            <a:spAutoFit/>
          </a:bodyPr>
          <a:lstStyle/>
          <a:p>
            <a:pPr marL="174422">
              <a:lnSpc>
                <a:spcPct val="100000"/>
              </a:lnSpc>
              <a:spcBef>
                <a:spcPts val="143"/>
              </a:spcBef>
            </a:pPr>
            <a:endParaRPr spc="-13"/>
          </a:p>
        </p:txBody>
      </p:sp>
      <p:sp>
        <p:nvSpPr>
          <p:cNvPr id="60" name="object 25">
            <a:extLst>
              <a:ext uri="{FF2B5EF4-FFF2-40B4-BE49-F238E27FC236}">
                <a16:creationId xmlns:a16="http://schemas.microsoft.com/office/drawing/2014/main" id="{9C82A2A5-D33D-0D6E-FB29-6BAA3D769536}"/>
              </a:ext>
            </a:extLst>
          </p:cNvPr>
          <p:cNvSpPr txBox="1"/>
          <p:nvPr/>
        </p:nvSpPr>
        <p:spPr>
          <a:xfrm>
            <a:off x="2294806" y="1665113"/>
            <a:ext cx="407850" cy="132515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>
              <a:lnSpc>
                <a:spcPct val="100000"/>
              </a:lnSpc>
              <a:spcBef>
                <a:spcPts val="73"/>
              </a:spcBef>
            </a:pPr>
            <a:r>
              <a:rPr lang="en-CA" sz="633" spc="70">
                <a:latin typeface="Trebuchet MS"/>
                <a:cs typeface="Trebuchet MS"/>
              </a:rPr>
              <a:t> </a:t>
            </a:r>
            <a:r>
              <a:rPr lang="en-CA" sz="800" spc="70">
                <a:latin typeface="Trebuchet MS"/>
                <a:cs typeface="Trebuchet MS"/>
              </a:rPr>
              <a:t>973</a:t>
            </a:r>
            <a:endParaRPr lang="en-CA" sz="800">
              <a:latin typeface="Trebuchet MS"/>
              <a:cs typeface="Trebuchet MS"/>
            </a:endParaRPr>
          </a:p>
        </p:txBody>
      </p:sp>
      <p:sp>
        <p:nvSpPr>
          <p:cNvPr id="61" name="object 25">
            <a:extLst>
              <a:ext uri="{FF2B5EF4-FFF2-40B4-BE49-F238E27FC236}">
                <a16:creationId xmlns:a16="http://schemas.microsoft.com/office/drawing/2014/main" id="{F6503B38-D1C2-3B16-DADD-8D876DDB2534}"/>
              </a:ext>
            </a:extLst>
          </p:cNvPr>
          <p:cNvSpPr txBox="1"/>
          <p:nvPr/>
        </p:nvSpPr>
        <p:spPr>
          <a:xfrm>
            <a:off x="2671945" y="1852623"/>
            <a:ext cx="407850" cy="132515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>
              <a:lnSpc>
                <a:spcPct val="100000"/>
              </a:lnSpc>
              <a:spcBef>
                <a:spcPts val="73"/>
              </a:spcBef>
            </a:pPr>
            <a:r>
              <a:rPr lang="en-CA" sz="800" spc="70">
                <a:latin typeface="Trebuchet MS"/>
                <a:cs typeface="Trebuchet MS"/>
              </a:rPr>
              <a:t>958</a:t>
            </a:r>
            <a:endParaRPr lang="en-CA" sz="800">
              <a:latin typeface="Trebuchet MS"/>
              <a:cs typeface="Trebuchet MS"/>
            </a:endParaRPr>
          </a:p>
        </p:txBody>
      </p:sp>
      <p:sp>
        <p:nvSpPr>
          <p:cNvPr id="63" name="object 25">
            <a:extLst>
              <a:ext uri="{FF2B5EF4-FFF2-40B4-BE49-F238E27FC236}">
                <a16:creationId xmlns:a16="http://schemas.microsoft.com/office/drawing/2014/main" id="{88D87FBB-0ACF-335C-43EE-19E466ABD95A}"/>
              </a:ext>
            </a:extLst>
          </p:cNvPr>
          <p:cNvSpPr txBox="1"/>
          <p:nvPr/>
        </p:nvSpPr>
        <p:spPr>
          <a:xfrm>
            <a:off x="2996126" y="2130808"/>
            <a:ext cx="407850" cy="132515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>
              <a:lnSpc>
                <a:spcPct val="100000"/>
              </a:lnSpc>
              <a:spcBef>
                <a:spcPts val="73"/>
              </a:spcBef>
            </a:pPr>
            <a:r>
              <a:rPr lang="en-CA" sz="800" spc="70">
                <a:latin typeface="Trebuchet MS"/>
                <a:cs typeface="Trebuchet MS"/>
              </a:rPr>
              <a:t>957</a:t>
            </a:r>
            <a:endParaRPr lang="en-CA" sz="800">
              <a:latin typeface="Trebuchet MS"/>
              <a:cs typeface="Trebuchet M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82F129-AB26-5254-220F-59077FC8742C}"/>
              </a:ext>
            </a:extLst>
          </p:cNvPr>
          <p:cNvSpPr txBox="1"/>
          <p:nvPr/>
        </p:nvSpPr>
        <p:spPr>
          <a:xfrm>
            <a:off x="3256794" y="235782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lnSpc>
                <a:spcPct val="100000"/>
              </a:lnSpc>
              <a:spcBef>
                <a:spcPts val="73"/>
              </a:spcBef>
            </a:pPr>
            <a:r>
              <a:rPr lang="en-CA" sz="800" spc="70">
                <a:latin typeface="Trebuchet MS"/>
                <a:cs typeface="Trebuchet MS"/>
              </a:rPr>
              <a:t>950</a:t>
            </a:r>
            <a:endParaRPr lang="en-CA" sz="800">
              <a:latin typeface="Trebuchet MS"/>
              <a:cs typeface="Trebuchet MS"/>
            </a:endParaRPr>
          </a:p>
        </p:txBody>
      </p:sp>
      <p:sp>
        <p:nvSpPr>
          <p:cNvPr id="8" name="object 43">
            <a:extLst>
              <a:ext uri="{FF2B5EF4-FFF2-40B4-BE49-F238E27FC236}">
                <a16:creationId xmlns:a16="http://schemas.microsoft.com/office/drawing/2014/main" id="{9C189511-A64E-B5ED-B583-1927113CB885}"/>
              </a:ext>
            </a:extLst>
          </p:cNvPr>
          <p:cNvSpPr txBox="1"/>
          <p:nvPr/>
        </p:nvSpPr>
        <p:spPr>
          <a:xfrm>
            <a:off x="6594218" y="1908158"/>
            <a:ext cx="5038089" cy="347104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>
              <a:spcBef>
                <a:spcPts val="67"/>
              </a:spcBef>
            </a:pPr>
            <a:r>
              <a:rPr lang="en-US" sz="1100">
                <a:solidFill>
                  <a:srgbClr val="01002A"/>
                </a:solidFill>
                <a:latin typeface="Arial"/>
                <a:cs typeface="Arial"/>
              </a:rPr>
              <a:t>60% of Canadian banks are anticipating increased pressure to adapt to changing customer preferences in the next three year (PwC's Global CEO Survey, 2024)</a:t>
            </a:r>
          </a:p>
        </p:txBody>
      </p:sp>
      <p:sp>
        <p:nvSpPr>
          <p:cNvPr id="9" name="object 43">
            <a:extLst>
              <a:ext uri="{FF2B5EF4-FFF2-40B4-BE49-F238E27FC236}">
                <a16:creationId xmlns:a16="http://schemas.microsoft.com/office/drawing/2014/main" id="{A4EC77A9-FDCA-6934-B67B-CF5042861C2F}"/>
              </a:ext>
            </a:extLst>
          </p:cNvPr>
          <p:cNvSpPr txBox="1"/>
          <p:nvPr/>
        </p:nvSpPr>
        <p:spPr>
          <a:xfrm>
            <a:off x="6593981" y="3813569"/>
            <a:ext cx="5038089" cy="347104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>
              <a:spcBef>
                <a:spcPts val="67"/>
              </a:spcBef>
            </a:pPr>
            <a:r>
              <a:rPr lang="en-US" sz="1100">
                <a:solidFill>
                  <a:srgbClr val="01002A"/>
                </a:solidFill>
                <a:latin typeface="Arial"/>
                <a:cs typeface="Arial"/>
              </a:rPr>
              <a:t>Eight Canadian banks are members of the Net-Zero Banking Alliance, leading banks to align their financial activities with net-zero emissions by 2050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211CD0BA-5760-1055-0D82-0640D3579992}"/>
              </a:ext>
            </a:extLst>
          </p:cNvPr>
          <p:cNvSpPr txBox="1"/>
          <p:nvPr/>
        </p:nvSpPr>
        <p:spPr>
          <a:xfrm>
            <a:off x="5782908" y="3852984"/>
            <a:ext cx="651369" cy="316326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67"/>
              </a:spcBef>
            </a:pPr>
            <a:r>
              <a:rPr lang="en-US" sz="2000" spc="167">
                <a:solidFill>
                  <a:schemeClr val="bg1"/>
                </a:solidFill>
                <a:latin typeface="Lora"/>
                <a:cs typeface="Arial"/>
              </a:rPr>
              <a:t>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DC9E2B-4200-A7AF-ABCA-0016F76CB379}"/>
              </a:ext>
            </a:extLst>
          </p:cNvPr>
          <p:cNvSpPr txBox="1"/>
          <p:nvPr/>
        </p:nvSpPr>
        <p:spPr>
          <a:xfrm>
            <a:off x="6543498" y="4726200"/>
            <a:ext cx="5136445" cy="612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67"/>
              </a:spcBef>
            </a:pPr>
            <a:r>
              <a:rPr lang="en-CA" sz="1100">
                <a:solidFill>
                  <a:srgbClr val="01002A"/>
                </a:solidFill>
                <a:latin typeface="Arial"/>
                <a:cs typeface="Arial"/>
              </a:rPr>
              <a:t>48% of respondents visit their branch less than twice per year, 52% visit their branch once a month or once every few months (KPMG, 2024).</a:t>
            </a:r>
          </a:p>
          <a:p>
            <a:pPr>
              <a:spcBef>
                <a:spcPts val="67"/>
              </a:spcBef>
            </a:pPr>
            <a:endParaRPr lang="en-CA" sz="1100">
              <a:solidFill>
                <a:srgbClr val="01338D"/>
              </a:solidFill>
              <a:latin typeface="Arial"/>
              <a:cs typeface="Arial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25FFADB4-8A28-4AE6-8906-0694AE941C06}"/>
              </a:ext>
            </a:extLst>
          </p:cNvPr>
          <p:cNvSpPr/>
          <p:nvPr/>
        </p:nvSpPr>
        <p:spPr>
          <a:xfrm>
            <a:off x="5750372" y="4622201"/>
            <a:ext cx="714023" cy="719668"/>
          </a:xfrm>
          <a:custGeom>
            <a:avLst/>
            <a:gdLst/>
            <a:ahLst/>
            <a:cxnLst/>
            <a:rect l="l" t="t" r="r" b="b"/>
            <a:pathLst>
              <a:path w="1155700" h="1155700">
                <a:moveTo>
                  <a:pt x="577703" y="1155407"/>
                </a:moveTo>
                <a:lnTo>
                  <a:pt x="530323" y="1153492"/>
                </a:lnTo>
                <a:lnTo>
                  <a:pt x="483997" y="1147846"/>
                </a:lnTo>
                <a:lnTo>
                  <a:pt x="438874" y="1138618"/>
                </a:lnTo>
                <a:lnTo>
                  <a:pt x="395104" y="1125956"/>
                </a:lnTo>
                <a:lnTo>
                  <a:pt x="352835" y="1110008"/>
                </a:lnTo>
                <a:lnTo>
                  <a:pt x="312215" y="1090925"/>
                </a:lnTo>
                <a:lnTo>
                  <a:pt x="273394" y="1068854"/>
                </a:lnTo>
                <a:lnTo>
                  <a:pt x="236519" y="1043944"/>
                </a:lnTo>
                <a:lnTo>
                  <a:pt x="201740" y="1016344"/>
                </a:lnTo>
                <a:lnTo>
                  <a:pt x="169205" y="986202"/>
                </a:lnTo>
                <a:lnTo>
                  <a:pt x="139063" y="953667"/>
                </a:lnTo>
                <a:lnTo>
                  <a:pt x="111463" y="918888"/>
                </a:lnTo>
                <a:lnTo>
                  <a:pt x="86553" y="882013"/>
                </a:lnTo>
                <a:lnTo>
                  <a:pt x="64482" y="843192"/>
                </a:lnTo>
                <a:lnTo>
                  <a:pt x="45398" y="802572"/>
                </a:lnTo>
                <a:lnTo>
                  <a:pt x="29451" y="760302"/>
                </a:lnTo>
                <a:lnTo>
                  <a:pt x="16789" y="716532"/>
                </a:lnTo>
                <a:lnTo>
                  <a:pt x="7561" y="671410"/>
                </a:lnTo>
                <a:lnTo>
                  <a:pt x="1915" y="625084"/>
                </a:lnTo>
                <a:lnTo>
                  <a:pt x="0" y="577703"/>
                </a:lnTo>
                <a:lnTo>
                  <a:pt x="1915" y="530323"/>
                </a:lnTo>
                <a:lnTo>
                  <a:pt x="7561" y="483997"/>
                </a:lnTo>
                <a:lnTo>
                  <a:pt x="16789" y="438874"/>
                </a:lnTo>
                <a:lnTo>
                  <a:pt x="29451" y="395104"/>
                </a:lnTo>
                <a:lnTo>
                  <a:pt x="45398" y="352835"/>
                </a:lnTo>
                <a:lnTo>
                  <a:pt x="64482" y="312215"/>
                </a:lnTo>
                <a:lnTo>
                  <a:pt x="86553" y="273394"/>
                </a:lnTo>
                <a:lnTo>
                  <a:pt x="111463" y="236519"/>
                </a:lnTo>
                <a:lnTo>
                  <a:pt x="139063" y="201740"/>
                </a:lnTo>
                <a:lnTo>
                  <a:pt x="169205" y="169205"/>
                </a:lnTo>
                <a:lnTo>
                  <a:pt x="201740" y="139063"/>
                </a:lnTo>
                <a:lnTo>
                  <a:pt x="236519" y="111463"/>
                </a:lnTo>
                <a:lnTo>
                  <a:pt x="273394" y="86553"/>
                </a:lnTo>
                <a:lnTo>
                  <a:pt x="312215" y="64482"/>
                </a:lnTo>
                <a:lnTo>
                  <a:pt x="352835" y="45398"/>
                </a:lnTo>
                <a:lnTo>
                  <a:pt x="395104" y="29451"/>
                </a:lnTo>
                <a:lnTo>
                  <a:pt x="438874" y="16789"/>
                </a:lnTo>
                <a:lnTo>
                  <a:pt x="483997" y="7561"/>
                </a:lnTo>
                <a:lnTo>
                  <a:pt x="530323" y="1915"/>
                </a:lnTo>
                <a:lnTo>
                  <a:pt x="577703" y="0"/>
                </a:lnTo>
                <a:lnTo>
                  <a:pt x="625084" y="1915"/>
                </a:lnTo>
                <a:lnTo>
                  <a:pt x="671410" y="7561"/>
                </a:lnTo>
                <a:lnTo>
                  <a:pt x="716532" y="16789"/>
                </a:lnTo>
                <a:lnTo>
                  <a:pt x="760302" y="29451"/>
                </a:lnTo>
                <a:lnTo>
                  <a:pt x="802572" y="45398"/>
                </a:lnTo>
                <a:lnTo>
                  <a:pt x="843192" y="64482"/>
                </a:lnTo>
                <a:lnTo>
                  <a:pt x="882013" y="86553"/>
                </a:lnTo>
                <a:lnTo>
                  <a:pt x="918888" y="111463"/>
                </a:lnTo>
                <a:lnTo>
                  <a:pt x="953667" y="139063"/>
                </a:lnTo>
                <a:lnTo>
                  <a:pt x="986202" y="169205"/>
                </a:lnTo>
                <a:lnTo>
                  <a:pt x="1016344" y="201740"/>
                </a:lnTo>
                <a:lnTo>
                  <a:pt x="1043944" y="236519"/>
                </a:lnTo>
                <a:lnTo>
                  <a:pt x="1068854" y="273394"/>
                </a:lnTo>
                <a:lnTo>
                  <a:pt x="1090925" y="312215"/>
                </a:lnTo>
                <a:lnTo>
                  <a:pt x="1110008" y="352835"/>
                </a:lnTo>
                <a:lnTo>
                  <a:pt x="1125956" y="395104"/>
                </a:lnTo>
                <a:lnTo>
                  <a:pt x="1138618" y="438874"/>
                </a:lnTo>
                <a:lnTo>
                  <a:pt x="1147846" y="483997"/>
                </a:lnTo>
                <a:lnTo>
                  <a:pt x="1153492" y="530323"/>
                </a:lnTo>
                <a:lnTo>
                  <a:pt x="1155407" y="577703"/>
                </a:lnTo>
                <a:lnTo>
                  <a:pt x="1153492" y="625084"/>
                </a:lnTo>
                <a:lnTo>
                  <a:pt x="1147846" y="671410"/>
                </a:lnTo>
                <a:lnTo>
                  <a:pt x="1138618" y="716532"/>
                </a:lnTo>
                <a:lnTo>
                  <a:pt x="1125956" y="760302"/>
                </a:lnTo>
                <a:lnTo>
                  <a:pt x="1110008" y="802572"/>
                </a:lnTo>
                <a:lnTo>
                  <a:pt x="1090925" y="843192"/>
                </a:lnTo>
                <a:lnTo>
                  <a:pt x="1068854" y="882013"/>
                </a:lnTo>
                <a:lnTo>
                  <a:pt x="1043944" y="918888"/>
                </a:lnTo>
                <a:lnTo>
                  <a:pt x="1016344" y="953667"/>
                </a:lnTo>
                <a:lnTo>
                  <a:pt x="986202" y="986202"/>
                </a:lnTo>
                <a:lnTo>
                  <a:pt x="953667" y="1016344"/>
                </a:lnTo>
                <a:lnTo>
                  <a:pt x="918888" y="1043944"/>
                </a:lnTo>
                <a:lnTo>
                  <a:pt x="882013" y="1068854"/>
                </a:lnTo>
                <a:lnTo>
                  <a:pt x="843192" y="1090925"/>
                </a:lnTo>
                <a:lnTo>
                  <a:pt x="802572" y="1110008"/>
                </a:lnTo>
                <a:lnTo>
                  <a:pt x="760302" y="1125956"/>
                </a:lnTo>
                <a:lnTo>
                  <a:pt x="716532" y="1138618"/>
                </a:lnTo>
                <a:lnTo>
                  <a:pt x="671410" y="1147846"/>
                </a:lnTo>
                <a:lnTo>
                  <a:pt x="625084" y="1153492"/>
                </a:lnTo>
                <a:lnTo>
                  <a:pt x="577703" y="1155407"/>
                </a:lnTo>
                <a:close/>
              </a:path>
            </a:pathLst>
          </a:custGeom>
          <a:solidFill>
            <a:srgbClr val="0133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A2931016-E779-C881-118F-0C23B859BE9E}"/>
              </a:ext>
            </a:extLst>
          </p:cNvPr>
          <p:cNvSpPr txBox="1"/>
          <p:nvPr/>
        </p:nvSpPr>
        <p:spPr>
          <a:xfrm>
            <a:off x="5794197" y="4823828"/>
            <a:ext cx="651369" cy="285549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67"/>
              </a:spcBef>
            </a:pPr>
            <a:r>
              <a:rPr lang="en-US">
                <a:solidFill>
                  <a:schemeClr val="bg1"/>
                </a:solidFill>
                <a:latin typeface="Trebuchet MS"/>
                <a:cs typeface="Arial"/>
              </a:rPr>
              <a:t>48%</a:t>
            </a:r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EC85EF87-09D8-4051-EC65-0CE902F87424}"/>
              </a:ext>
            </a:extLst>
          </p:cNvPr>
          <p:cNvSpPr txBox="1"/>
          <p:nvPr/>
        </p:nvSpPr>
        <p:spPr>
          <a:xfrm>
            <a:off x="5811130" y="3886850"/>
            <a:ext cx="651369" cy="285549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67"/>
              </a:spcBef>
            </a:pPr>
            <a:r>
              <a:rPr lang="en-US">
                <a:solidFill>
                  <a:schemeClr val="bg1"/>
                </a:solidFill>
                <a:latin typeface="Trebuchet MS"/>
                <a:cs typeface="Arial"/>
              </a:rPr>
              <a:t>8</a:t>
            </a:r>
            <a:endParaRPr lang="en-US"/>
          </a:p>
        </p:txBody>
      </p:sp>
      <p:sp>
        <p:nvSpPr>
          <p:cNvPr id="56" name="object 16">
            <a:extLst>
              <a:ext uri="{FF2B5EF4-FFF2-40B4-BE49-F238E27FC236}">
                <a16:creationId xmlns:a16="http://schemas.microsoft.com/office/drawing/2014/main" id="{B11A4722-5522-B934-403E-8C4985D0B8D8}"/>
              </a:ext>
            </a:extLst>
          </p:cNvPr>
          <p:cNvSpPr/>
          <p:nvPr/>
        </p:nvSpPr>
        <p:spPr>
          <a:xfrm>
            <a:off x="5727799" y="3624688"/>
            <a:ext cx="742244" cy="714023"/>
          </a:xfrm>
          <a:custGeom>
            <a:avLst/>
            <a:gdLst/>
            <a:ahLst/>
            <a:cxnLst/>
            <a:rect l="l" t="t" r="r" b="b"/>
            <a:pathLst>
              <a:path w="1155700" h="1155700">
                <a:moveTo>
                  <a:pt x="577703" y="1155407"/>
                </a:moveTo>
                <a:lnTo>
                  <a:pt x="530323" y="1153492"/>
                </a:lnTo>
                <a:lnTo>
                  <a:pt x="483997" y="1147846"/>
                </a:lnTo>
                <a:lnTo>
                  <a:pt x="438874" y="1138618"/>
                </a:lnTo>
                <a:lnTo>
                  <a:pt x="395104" y="1125956"/>
                </a:lnTo>
                <a:lnTo>
                  <a:pt x="352835" y="1110008"/>
                </a:lnTo>
                <a:lnTo>
                  <a:pt x="312215" y="1090925"/>
                </a:lnTo>
                <a:lnTo>
                  <a:pt x="273394" y="1068854"/>
                </a:lnTo>
                <a:lnTo>
                  <a:pt x="236519" y="1043944"/>
                </a:lnTo>
                <a:lnTo>
                  <a:pt x="201740" y="1016344"/>
                </a:lnTo>
                <a:lnTo>
                  <a:pt x="169205" y="986202"/>
                </a:lnTo>
                <a:lnTo>
                  <a:pt x="139063" y="953667"/>
                </a:lnTo>
                <a:lnTo>
                  <a:pt x="111463" y="918888"/>
                </a:lnTo>
                <a:lnTo>
                  <a:pt x="86553" y="882013"/>
                </a:lnTo>
                <a:lnTo>
                  <a:pt x="64482" y="843192"/>
                </a:lnTo>
                <a:lnTo>
                  <a:pt x="45398" y="802572"/>
                </a:lnTo>
                <a:lnTo>
                  <a:pt x="29451" y="760302"/>
                </a:lnTo>
                <a:lnTo>
                  <a:pt x="16789" y="716532"/>
                </a:lnTo>
                <a:lnTo>
                  <a:pt x="7561" y="671410"/>
                </a:lnTo>
                <a:lnTo>
                  <a:pt x="1915" y="625084"/>
                </a:lnTo>
                <a:lnTo>
                  <a:pt x="0" y="577703"/>
                </a:lnTo>
                <a:lnTo>
                  <a:pt x="1915" y="530323"/>
                </a:lnTo>
                <a:lnTo>
                  <a:pt x="7561" y="483997"/>
                </a:lnTo>
                <a:lnTo>
                  <a:pt x="16789" y="438874"/>
                </a:lnTo>
                <a:lnTo>
                  <a:pt x="29451" y="395104"/>
                </a:lnTo>
                <a:lnTo>
                  <a:pt x="45398" y="352835"/>
                </a:lnTo>
                <a:lnTo>
                  <a:pt x="64482" y="312215"/>
                </a:lnTo>
                <a:lnTo>
                  <a:pt x="86553" y="273394"/>
                </a:lnTo>
                <a:lnTo>
                  <a:pt x="111463" y="236519"/>
                </a:lnTo>
                <a:lnTo>
                  <a:pt x="139063" y="201740"/>
                </a:lnTo>
                <a:lnTo>
                  <a:pt x="169205" y="169205"/>
                </a:lnTo>
                <a:lnTo>
                  <a:pt x="201740" y="139063"/>
                </a:lnTo>
                <a:lnTo>
                  <a:pt x="236519" y="111463"/>
                </a:lnTo>
                <a:lnTo>
                  <a:pt x="273394" y="86553"/>
                </a:lnTo>
                <a:lnTo>
                  <a:pt x="312215" y="64482"/>
                </a:lnTo>
                <a:lnTo>
                  <a:pt x="352835" y="45398"/>
                </a:lnTo>
                <a:lnTo>
                  <a:pt x="395104" y="29451"/>
                </a:lnTo>
                <a:lnTo>
                  <a:pt x="438874" y="16789"/>
                </a:lnTo>
                <a:lnTo>
                  <a:pt x="483997" y="7561"/>
                </a:lnTo>
                <a:lnTo>
                  <a:pt x="530323" y="1915"/>
                </a:lnTo>
                <a:lnTo>
                  <a:pt x="577703" y="0"/>
                </a:lnTo>
                <a:lnTo>
                  <a:pt x="625084" y="1915"/>
                </a:lnTo>
                <a:lnTo>
                  <a:pt x="671410" y="7561"/>
                </a:lnTo>
                <a:lnTo>
                  <a:pt x="716532" y="16789"/>
                </a:lnTo>
                <a:lnTo>
                  <a:pt x="760302" y="29451"/>
                </a:lnTo>
                <a:lnTo>
                  <a:pt x="802572" y="45398"/>
                </a:lnTo>
                <a:lnTo>
                  <a:pt x="843192" y="64482"/>
                </a:lnTo>
                <a:lnTo>
                  <a:pt x="882013" y="86553"/>
                </a:lnTo>
                <a:lnTo>
                  <a:pt x="918888" y="111463"/>
                </a:lnTo>
                <a:lnTo>
                  <a:pt x="953667" y="139063"/>
                </a:lnTo>
                <a:lnTo>
                  <a:pt x="986202" y="169205"/>
                </a:lnTo>
                <a:lnTo>
                  <a:pt x="1016344" y="201740"/>
                </a:lnTo>
                <a:lnTo>
                  <a:pt x="1043944" y="236519"/>
                </a:lnTo>
                <a:lnTo>
                  <a:pt x="1068854" y="273394"/>
                </a:lnTo>
                <a:lnTo>
                  <a:pt x="1090925" y="312215"/>
                </a:lnTo>
                <a:lnTo>
                  <a:pt x="1110008" y="352835"/>
                </a:lnTo>
                <a:lnTo>
                  <a:pt x="1125956" y="395104"/>
                </a:lnTo>
                <a:lnTo>
                  <a:pt x="1138618" y="438874"/>
                </a:lnTo>
                <a:lnTo>
                  <a:pt x="1147846" y="483997"/>
                </a:lnTo>
                <a:lnTo>
                  <a:pt x="1153492" y="530323"/>
                </a:lnTo>
                <a:lnTo>
                  <a:pt x="1155407" y="577703"/>
                </a:lnTo>
                <a:lnTo>
                  <a:pt x="1153492" y="625084"/>
                </a:lnTo>
                <a:lnTo>
                  <a:pt x="1147846" y="671410"/>
                </a:lnTo>
                <a:lnTo>
                  <a:pt x="1138618" y="716532"/>
                </a:lnTo>
                <a:lnTo>
                  <a:pt x="1125956" y="760302"/>
                </a:lnTo>
                <a:lnTo>
                  <a:pt x="1110008" y="802572"/>
                </a:lnTo>
                <a:lnTo>
                  <a:pt x="1090925" y="843192"/>
                </a:lnTo>
                <a:lnTo>
                  <a:pt x="1068854" y="882013"/>
                </a:lnTo>
                <a:lnTo>
                  <a:pt x="1043944" y="918888"/>
                </a:lnTo>
                <a:lnTo>
                  <a:pt x="1016344" y="953667"/>
                </a:lnTo>
                <a:lnTo>
                  <a:pt x="986202" y="986202"/>
                </a:lnTo>
                <a:lnTo>
                  <a:pt x="953667" y="1016344"/>
                </a:lnTo>
                <a:lnTo>
                  <a:pt x="918888" y="1043944"/>
                </a:lnTo>
                <a:lnTo>
                  <a:pt x="882013" y="1068854"/>
                </a:lnTo>
                <a:lnTo>
                  <a:pt x="843192" y="1090925"/>
                </a:lnTo>
                <a:lnTo>
                  <a:pt x="802572" y="1110008"/>
                </a:lnTo>
                <a:lnTo>
                  <a:pt x="760302" y="1125956"/>
                </a:lnTo>
                <a:lnTo>
                  <a:pt x="716532" y="1138618"/>
                </a:lnTo>
                <a:lnTo>
                  <a:pt x="671410" y="1147846"/>
                </a:lnTo>
                <a:lnTo>
                  <a:pt x="625084" y="1153492"/>
                </a:lnTo>
                <a:lnTo>
                  <a:pt x="577703" y="1155407"/>
                </a:lnTo>
                <a:close/>
              </a:path>
            </a:pathLst>
          </a:custGeom>
          <a:solidFill>
            <a:srgbClr val="01338D"/>
          </a:solidFill>
        </p:spPr>
        <p:txBody>
          <a:bodyPr wrap="square" lIns="0" tIns="0" rIns="0" bIns="0" rtlCol="0" anchor="t"/>
          <a:lstStyle/>
          <a:p>
            <a:r>
              <a:rPr lang="en-CA" sz="1100">
                <a:latin typeface="Trebuchet MS"/>
                <a:ea typeface="Trebuchet MS"/>
                <a:cs typeface="Trebuchet MS"/>
              </a:rPr>
              <a:t>​</a:t>
            </a:r>
            <a:endParaRPr/>
          </a:p>
        </p:txBody>
      </p:sp>
      <p:sp>
        <p:nvSpPr>
          <p:cNvPr id="57" name="object 19">
            <a:extLst>
              <a:ext uri="{FF2B5EF4-FFF2-40B4-BE49-F238E27FC236}">
                <a16:creationId xmlns:a16="http://schemas.microsoft.com/office/drawing/2014/main" id="{159B30FC-F3D8-806C-3957-D660D4C79DE5}"/>
              </a:ext>
            </a:extLst>
          </p:cNvPr>
          <p:cNvSpPr txBox="1"/>
          <p:nvPr/>
        </p:nvSpPr>
        <p:spPr>
          <a:xfrm>
            <a:off x="5765975" y="3823488"/>
            <a:ext cx="651369" cy="285549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67"/>
              </a:spcBef>
            </a:pPr>
            <a:r>
              <a:rPr lang="en-US">
                <a:solidFill>
                  <a:schemeClr val="bg1"/>
                </a:solidFill>
                <a:latin typeface="Trebuchet MS"/>
                <a:cs typeface="Arial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97575-1AA8-DE26-AEBF-DC0D226DCCCA}"/>
              </a:ext>
            </a:extLst>
          </p:cNvPr>
          <p:cNvSpPr/>
          <p:nvPr/>
        </p:nvSpPr>
        <p:spPr>
          <a:xfrm>
            <a:off x="3608439" y="2698449"/>
            <a:ext cx="418689" cy="1029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B0AB94-880D-CB3A-A306-E35186FE4427}"/>
              </a:ext>
            </a:extLst>
          </p:cNvPr>
          <p:cNvSpPr txBox="1"/>
          <p:nvPr/>
        </p:nvSpPr>
        <p:spPr>
          <a:xfrm>
            <a:off x="-150353" y="372251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90830" algn="ctr">
              <a:lnSpc>
                <a:spcPct val="100000"/>
              </a:lnSpc>
              <a:spcBef>
                <a:spcPts val="40"/>
              </a:spcBef>
            </a:pPr>
            <a:r>
              <a:rPr lang="en-CA" sz="1100" spc="-7">
                <a:latin typeface="Trebuchet MS"/>
                <a:cs typeface="Trebuchet MS"/>
              </a:rPr>
              <a:t>(Canadian Bankers Association, 2023)</a:t>
            </a:r>
            <a:endParaRPr lang="en-US" sz="1100" spc="-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B25D9-B3FB-ADFB-B20D-4DB7C9E4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BC714-D363-3B70-5C56-E0C5542467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9860" y="1140069"/>
            <a:ext cx="1082675" cy="812530"/>
          </a:xfrm>
        </p:spPr>
        <p:txBody>
          <a:bodyPr/>
          <a:lstStyle/>
          <a:p>
            <a:r>
              <a:rPr lang="en-GB"/>
              <a:t>02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FB5E3B-A23A-099E-73D6-CB1C3357C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946682" cy="2367199"/>
          </a:xfrm>
        </p:spPr>
        <p:txBody>
          <a:bodyPr/>
          <a:lstStyle/>
          <a:p>
            <a:r>
              <a:rPr lang="en-GB" sz="7200"/>
              <a:t>Recommended Strategy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9FF57B-626E-C085-4ADA-FF0289682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123595"/>
            <a:ext cx="5252400" cy="430887"/>
          </a:xfrm>
        </p:spPr>
        <p:txBody>
          <a:bodyPr/>
          <a:lstStyle/>
          <a:p>
            <a:r>
              <a:rPr lang="en-GB"/>
              <a:t>Recommendations sourced from leading information and cutting-edge technology</a:t>
            </a:r>
          </a:p>
        </p:txBody>
      </p:sp>
    </p:spTree>
    <p:extLst>
      <p:ext uri="{BB962C8B-B14F-4D97-AF65-F5344CB8AC3E}">
        <p14:creationId xmlns:p14="http://schemas.microsoft.com/office/powerpoint/2010/main" val="4053967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5631-0FA7-45A4-86EC-C6D28E68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Possible solutions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80B7E-CD2C-47E5-ACA7-E65590E6485E}"/>
              </a:ext>
            </a:extLst>
          </p:cNvPr>
          <p:cNvSpPr txBox="1"/>
          <p:nvPr/>
        </p:nvSpPr>
        <p:spPr>
          <a:xfrm>
            <a:off x="870460" y="2912953"/>
            <a:ext cx="2522850" cy="2903070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txBody>
          <a:bodyPr wrap="square" lIns="180000" tIns="180000" rIns="180000" bIns="180000" rtlCol="0" anchor="t">
            <a:noAutofit/>
          </a:bodyPr>
          <a:lstStyle/>
          <a:p>
            <a:endParaRPr lang="da-DK" sz="1600">
              <a:solidFill>
                <a:schemeClr val="tx2"/>
              </a:solidFill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8AE041-0778-4720-8711-2F492A5DF1C2}"/>
              </a:ext>
            </a:extLst>
          </p:cNvPr>
          <p:cNvSpPr txBox="1"/>
          <p:nvPr/>
        </p:nvSpPr>
        <p:spPr>
          <a:xfrm>
            <a:off x="7637329" y="3992485"/>
            <a:ext cx="78386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800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0B9226-422E-4A09-89AD-EAFE6145696F}"/>
              </a:ext>
            </a:extLst>
          </p:cNvPr>
          <p:cNvSpPr txBox="1"/>
          <p:nvPr/>
        </p:nvSpPr>
        <p:spPr>
          <a:xfrm>
            <a:off x="3627235" y="2912953"/>
            <a:ext cx="2403581" cy="2903070"/>
          </a:xfrm>
          <a:prstGeom prst="rect">
            <a:avLst/>
          </a:prstGeom>
          <a:noFill/>
          <a:ln w="50800">
            <a:solidFill>
              <a:schemeClr val="accent3"/>
            </a:solidFill>
            <a:miter lim="800000"/>
          </a:ln>
        </p:spPr>
        <p:txBody>
          <a:bodyPr wrap="square" lIns="180000" tIns="180000" rIns="180000" bIns="18000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ML for risk.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Accurate, dynamic rates.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Faster decisions, fewer defaults.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Bias, complexity, security.</a:t>
            </a:r>
            <a:endParaRPr lang="en-GB" sz="9600">
              <a:solidFill>
                <a:schemeClr val="tx2"/>
              </a:solidFill>
              <a:latin typeface="KPMG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B786EF-005C-4088-99B8-340CAA6AD9CD}"/>
              </a:ext>
            </a:extLst>
          </p:cNvPr>
          <p:cNvSpPr txBox="1"/>
          <p:nvPr/>
        </p:nvSpPr>
        <p:spPr>
          <a:xfrm>
            <a:off x="6218359" y="2912953"/>
            <a:ext cx="2430085" cy="2903070"/>
          </a:xfrm>
          <a:prstGeom prst="rect">
            <a:avLst/>
          </a:prstGeom>
          <a:noFill/>
          <a:ln w="50800">
            <a:solidFill>
              <a:schemeClr val="accent4"/>
            </a:solidFill>
            <a:miter lim="800000"/>
          </a:ln>
        </p:spPr>
        <p:txBody>
          <a:bodyPr wrap="square" lIns="180000" tIns="180000" rIns="180000" bIns="18000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Personalize offers.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Boosts satisfaction, loyalty, revenue.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Data use concerns, quality, compliance</a:t>
            </a:r>
            <a:endParaRPr lang="en-GB" sz="9600">
              <a:solidFill>
                <a:schemeClr val="tx2"/>
              </a:solidFill>
              <a:latin typeface="KPMG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9295D1-7376-43C6-90D1-168283E08BBC}"/>
              </a:ext>
            </a:extLst>
          </p:cNvPr>
          <p:cNvSpPr txBox="1"/>
          <p:nvPr/>
        </p:nvSpPr>
        <p:spPr>
          <a:xfrm>
            <a:off x="8796231" y="2919579"/>
            <a:ext cx="2403581" cy="2903070"/>
          </a:xfrm>
          <a:prstGeom prst="rect">
            <a:avLst/>
          </a:prstGeom>
          <a:noFill/>
          <a:ln w="50800">
            <a:solidFill>
              <a:schemeClr val="accent5"/>
            </a:solidFill>
            <a:miter lim="800000"/>
          </a:ln>
        </p:spPr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70000"/>
              </a:lnSpc>
            </a:pPr>
            <a:endParaRPr lang="en-GB" sz="9600">
              <a:solidFill>
                <a:schemeClr val="tx2"/>
              </a:solidFill>
              <a:latin typeface="KPMG Bold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DFA5D414-C7DC-4046-794E-BF18337D7E5F}"/>
              </a:ext>
            </a:extLst>
          </p:cNvPr>
          <p:cNvSpPr txBox="1"/>
          <p:nvPr/>
        </p:nvSpPr>
        <p:spPr>
          <a:xfrm>
            <a:off x="1031531" y="1921727"/>
            <a:ext cx="2408162" cy="9509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>
                <a:solidFill>
                  <a:schemeClr val="tx2"/>
                </a:solidFill>
                <a:ea typeface="+mn-lt"/>
                <a:cs typeface="+mn-lt"/>
              </a:rPr>
              <a:t>Chatbots for Customer Service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2000">
              <a:solidFill>
                <a:schemeClr val="tx2"/>
              </a:solidFill>
              <a:cs typeface="Arial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D999B94A-0A97-DAE1-47AA-191DE5B0AB62}"/>
              </a:ext>
            </a:extLst>
          </p:cNvPr>
          <p:cNvSpPr txBox="1"/>
          <p:nvPr/>
        </p:nvSpPr>
        <p:spPr>
          <a:xfrm>
            <a:off x="3629281" y="1921727"/>
            <a:ext cx="2408162" cy="9509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>
                <a:solidFill>
                  <a:schemeClr val="tx2"/>
                </a:solidFill>
                <a:ea typeface="+mn-lt"/>
                <a:cs typeface="+mn-lt"/>
              </a:rPr>
              <a:t>Credit Risk Management</a:t>
            </a:r>
            <a:endParaRPr lang="en-US"/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2000">
              <a:solidFill>
                <a:schemeClr val="tx2"/>
              </a:solidFill>
              <a:cs typeface="Arial"/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58E42DF-69B7-5BEA-7FD7-9483AB775F72}"/>
              </a:ext>
            </a:extLst>
          </p:cNvPr>
          <p:cNvSpPr txBox="1"/>
          <p:nvPr/>
        </p:nvSpPr>
        <p:spPr>
          <a:xfrm>
            <a:off x="6227031" y="1921727"/>
            <a:ext cx="2408162" cy="3354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2000" b="1">
                <a:solidFill>
                  <a:schemeClr val="tx2"/>
                </a:solidFill>
              </a:rPr>
              <a:t>Personalized Offers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08E3A2D3-C3D8-F8E6-3949-674113B4B90D}"/>
              </a:ext>
            </a:extLst>
          </p:cNvPr>
          <p:cNvSpPr txBox="1"/>
          <p:nvPr/>
        </p:nvSpPr>
        <p:spPr>
          <a:xfrm>
            <a:off x="8824781" y="1921727"/>
            <a:ext cx="2408162" cy="9509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>
                <a:solidFill>
                  <a:srgbClr val="01338D"/>
                </a:solidFill>
                <a:ea typeface="+mn-lt"/>
                <a:cs typeface="+mn-lt"/>
              </a:rPr>
              <a:t>Fraud Detection Automation</a:t>
            </a:r>
            <a:endParaRPr lang="en-US">
              <a:solidFill>
                <a:srgbClr val="01338D"/>
              </a:solidFill>
              <a:ea typeface="+mn-lt"/>
              <a:cs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2000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242FB-2664-896F-C053-A4176F160542}"/>
              </a:ext>
            </a:extLst>
          </p:cNvPr>
          <p:cNvSpPr txBox="1"/>
          <p:nvPr/>
        </p:nvSpPr>
        <p:spPr>
          <a:xfrm>
            <a:off x="1013792" y="3120887"/>
            <a:ext cx="2372139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Automated common inquiries.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Reduces costs, boosts efficiency.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Faster, 24/7 response.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Limits with complexity, updates needed.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D8288-DF69-2103-0015-AB20D75BAFA6}"/>
              </a:ext>
            </a:extLst>
          </p:cNvPr>
          <p:cNvSpPr txBox="1"/>
          <p:nvPr/>
        </p:nvSpPr>
        <p:spPr>
          <a:xfrm>
            <a:off x="8905461" y="3127513"/>
            <a:ext cx="2232992" cy="6694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/>
              <a:t>Real-time fraud detection.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/>
              <a:t>Suspicious activity blocking</a:t>
            </a:r>
            <a:endParaRPr lang="en-US">
              <a:cs typeface="Arial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/>
              <a:t>Security, cost reduction.</a:t>
            </a:r>
            <a:endParaRPr lang="en-US">
              <a:cs typeface="Arial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/>
              <a:t>False positives, updates.</a:t>
            </a:r>
            <a:endParaRPr lang="en-US">
              <a:cs typeface="Arial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3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23A0-504C-45BD-8CA6-4026871F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1. Market Entry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5AF21-F0FB-46DC-8B9F-AD64BF8DD41D}"/>
              </a:ext>
            </a:extLst>
          </p:cNvPr>
          <p:cNvSpPr txBox="1"/>
          <p:nvPr/>
        </p:nvSpPr>
        <p:spPr>
          <a:xfrm>
            <a:off x="998538" y="1330325"/>
            <a:ext cx="7497762" cy="2000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300" b="1">
                <a:solidFill>
                  <a:srgbClr val="000000"/>
                </a:solidFill>
                <a:cs typeface="Arial"/>
              </a:rPr>
              <a:t>Low Prices + Marketing</a:t>
            </a:r>
            <a:endParaRPr lang="en-US"/>
          </a:p>
        </p:txBody>
      </p:sp>
      <p:sp>
        <p:nvSpPr>
          <p:cNvPr id="26" name="Text Placeholder 94">
            <a:extLst>
              <a:ext uri="{FF2B5EF4-FFF2-40B4-BE49-F238E27FC236}">
                <a16:creationId xmlns:a16="http://schemas.microsoft.com/office/drawing/2014/main" id="{BF5A311A-D9AD-45B5-AAD7-B83F66C8A799}"/>
              </a:ext>
            </a:extLst>
          </p:cNvPr>
          <p:cNvSpPr txBox="1">
            <a:spLocks/>
          </p:cNvSpPr>
          <p:nvPr/>
        </p:nvSpPr>
        <p:spPr>
          <a:xfrm>
            <a:off x="1365787" y="4142856"/>
            <a:ext cx="4276765" cy="15335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3"/>
                </a:solidFill>
              </a:rPr>
              <a:t>AI Integration</a:t>
            </a:r>
            <a:endParaRPr lang="en-US" sz="1800"/>
          </a:p>
          <a:p>
            <a:pPr marL="171450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AI-powered chatbots for 24/7 customer support, reducing operational costs.</a:t>
            </a:r>
            <a:endParaRPr lang="en-GB" sz="1800">
              <a:cs typeface="Arial"/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400" b="1">
                <a:solidFill>
                  <a:srgbClr val="000000"/>
                </a:solidFill>
              </a:rPr>
              <a:t>AI-driven marketing</a:t>
            </a:r>
            <a:r>
              <a:rPr lang="en-GB" sz="1400">
                <a:solidFill>
                  <a:srgbClr val="000000"/>
                </a:solidFill>
              </a:rPr>
              <a:t> to target specific demographics and increase customer acquisition.</a:t>
            </a:r>
            <a:endParaRPr lang="en-GB" sz="1800">
              <a:cs typeface="Arial"/>
            </a:endParaRPr>
          </a:p>
        </p:txBody>
      </p:sp>
      <p:sp>
        <p:nvSpPr>
          <p:cNvPr id="27" name="Text Placeholder 94">
            <a:extLst>
              <a:ext uri="{FF2B5EF4-FFF2-40B4-BE49-F238E27FC236}">
                <a16:creationId xmlns:a16="http://schemas.microsoft.com/office/drawing/2014/main" id="{8EC6624E-9C45-470C-9AFC-09A21526221A}"/>
              </a:ext>
            </a:extLst>
          </p:cNvPr>
          <p:cNvSpPr txBox="1">
            <a:spLocks/>
          </p:cNvSpPr>
          <p:nvPr/>
        </p:nvSpPr>
        <p:spPr>
          <a:xfrm>
            <a:off x="6328729" y="4149242"/>
            <a:ext cx="4369527" cy="152689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1"/>
                </a:solidFill>
              </a:rPr>
              <a:t>Risks</a:t>
            </a:r>
            <a:endParaRPr lang="en-US" sz="18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Potential chatbot inaccuracies and frustration.</a:t>
            </a:r>
            <a:endParaRPr lang="en-GB" sz="18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Data privacy concerns with AI-driven systems.</a:t>
            </a:r>
            <a:endParaRPr lang="en-GB" sz="1800">
              <a:cs typeface="Arial"/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Challenges in maintaining </a:t>
            </a:r>
            <a:r>
              <a:rPr lang="en-GB" sz="1400" b="1">
                <a:solidFill>
                  <a:srgbClr val="000000"/>
                </a:solidFill>
              </a:rPr>
              <a:t>sustainable low fees</a:t>
            </a:r>
            <a:r>
              <a:rPr lang="en-GB" sz="1400">
                <a:solidFill>
                  <a:srgbClr val="000000"/>
                </a:solidFill>
              </a:rPr>
              <a:t> long-term</a:t>
            </a:r>
            <a:r>
              <a:rPr lang="en-GB" sz="1600"/>
              <a:t>. </a:t>
            </a:r>
            <a:endParaRPr lang="en-GB" sz="1600">
              <a:cs typeface="Arial"/>
            </a:endParaRPr>
          </a:p>
        </p:txBody>
      </p:sp>
      <p:sp>
        <p:nvSpPr>
          <p:cNvPr id="28" name="Text Placeholder 94">
            <a:extLst>
              <a:ext uri="{FF2B5EF4-FFF2-40B4-BE49-F238E27FC236}">
                <a16:creationId xmlns:a16="http://schemas.microsoft.com/office/drawing/2014/main" id="{FAFF5A6F-600F-40C8-AF4B-694F93C8DA5A}"/>
              </a:ext>
            </a:extLst>
          </p:cNvPr>
          <p:cNvSpPr txBox="1">
            <a:spLocks/>
          </p:cNvSpPr>
          <p:nvPr/>
        </p:nvSpPr>
        <p:spPr>
          <a:xfrm>
            <a:off x="1366575" y="2035760"/>
            <a:ext cx="3640661" cy="129498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5"/>
                </a:solidFill>
              </a:rPr>
              <a:t>Objectives</a:t>
            </a:r>
            <a:endParaRPr lang="en-US" sz="1800">
              <a:solidFill>
                <a:schemeClr val="accent5"/>
              </a:solidFill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Attract customers in Montreal with </a:t>
            </a:r>
            <a:r>
              <a:rPr lang="en-GB" sz="1400" b="1">
                <a:solidFill>
                  <a:srgbClr val="000000"/>
                </a:solidFill>
              </a:rPr>
              <a:t>reduced fees</a:t>
            </a:r>
            <a:r>
              <a:rPr lang="en-GB" sz="1400">
                <a:solidFill>
                  <a:srgbClr val="000000"/>
                </a:solidFill>
              </a:rPr>
              <a:t> and a </a:t>
            </a:r>
            <a:r>
              <a:rPr lang="en-GB" sz="1400" b="1">
                <a:solidFill>
                  <a:srgbClr val="000000"/>
                </a:solidFill>
              </a:rPr>
              <a:t>strong marketing campaign</a:t>
            </a:r>
            <a:r>
              <a:rPr lang="en-GB" sz="1400">
                <a:solidFill>
                  <a:srgbClr val="000000"/>
                </a:solidFill>
              </a:rPr>
              <a:t>.</a:t>
            </a:r>
            <a:endParaRPr lang="en-GB" sz="1800">
              <a:cs typeface="Arial"/>
            </a:endParaRPr>
          </a:p>
        </p:txBody>
      </p:sp>
      <p:sp>
        <p:nvSpPr>
          <p:cNvPr id="29" name="Text Placeholder 94">
            <a:extLst>
              <a:ext uri="{FF2B5EF4-FFF2-40B4-BE49-F238E27FC236}">
                <a16:creationId xmlns:a16="http://schemas.microsoft.com/office/drawing/2014/main" id="{C5B46842-D97B-4775-BCBC-625142589A8F}"/>
              </a:ext>
            </a:extLst>
          </p:cNvPr>
          <p:cNvSpPr txBox="1">
            <a:spLocks/>
          </p:cNvSpPr>
          <p:nvPr/>
        </p:nvSpPr>
        <p:spPr>
          <a:xfrm>
            <a:off x="6071100" y="2028894"/>
            <a:ext cx="4475545" cy="152027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accent4"/>
                </a:solidFill>
              </a:rPr>
              <a:t>Benefits</a:t>
            </a:r>
          </a:p>
          <a:p>
            <a:pPr marL="171450" indent="-171450"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</a:rPr>
              <a:t>Lower fees through AI-driven operational savings.</a:t>
            </a:r>
            <a:endParaRPr lang="en-GB" sz="1800">
              <a:cs typeface="Arial"/>
            </a:endParaRPr>
          </a:p>
          <a:p>
            <a:pPr marL="171450" lvl="1" indent="-171450">
              <a:buFont typeface="Arial"/>
              <a:buChar char="•"/>
            </a:pPr>
            <a:r>
              <a:rPr lang="en-GB" sz="1400" b="1">
                <a:solidFill>
                  <a:srgbClr val="000000"/>
                </a:solidFill>
              </a:rPr>
              <a:t>Targeted marketing</a:t>
            </a:r>
            <a:r>
              <a:rPr lang="en-GB" sz="1400">
                <a:solidFill>
                  <a:srgbClr val="000000"/>
                </a:solidFill>
              </a:rPr>
              <a:t> to effectively reach key customer segments, driving growth.</a:t>
            </a:r>
            <a:endParaRPr lang="en-GB" sz="1800">
              <a:cs typeface="Arial"/>
            </a:endParaRPr>
          </a:p>
        </p:txBody>
      </p:sp>
      <p:grpSp>
        <p:nvGrpSpPr>
          <p:cNvPr id="51" name="Group 22">
            <a:extLst>
              <a:ext uri="{FF2B5EF4-FFF2-40B4-BE49-F238E27FC236}">
                <a16:creationId xmlns:a16="http://schemas.microsoft.com/office/drawing/2014/main" id="{57E85305-13F8-4ADF-8CF1-F61BCE8F08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05387" y="4022398"/>
            <a:ext cx="499846" cy="420010"/>
            <a:chOff x="4092" y="3320"/>
            <a:chExt cx="432" cy="363"/>
          </a:xfrm>
          <a:solidFill>
            <a:schemeClr val="accent1"/>
          </a:solidFill>
        </p:grpSpPr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838DA74C-2891-4F79-BB8D-ECC1F7C33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3365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2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2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2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Line 24">
              <a:extLst>
                <a:ext uri="{FF2B5EF4-FFF2-40B4-BE49-F238E27FC236}">
                  <a16:creationId xmlns:a16="http://schemas.microsoft.com/office/drawing/2014/main" id="{9F6F0067-212D-489B-918E-6A68A2662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Line 25">
              <a:extLst>
                <a:ext uri="{FF2B5EF4-FFF2-40B4-BE49-F238E27FC236}">
                  <a16:creationId xmlns:a16="http://schemas.microsoft.com/office/drawing/2014/main" id="{1A744F35-C0EE-4579-A9BC-849EF9998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Line 26">
              <a:extLst>
                <a:ext uri="{FF2B5EF4-FFF2-40B4-BE49-F238E27FC236}">
                  <a16:creationId xmlns:a16="http://schemas.microsoft.com/office/drawing/2014/main" id="{C9C7890F-DB30-48FF-ACB9-7279FBFCF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Line 27">
              <a:extLst>
                <a:ext uri="{FF2B5EF4-FFF2-40B4-BE49-F238E27FC236}">
                  <a16:creationId xmlns:a16="http://schemas.microsoft.com/office/drawing/2014/main" id="{11C24AFD-2E32-4E68-8663-A65C07980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43AF2D8-E2E0-42F4-B483-97A32F903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3413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3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3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3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Line 29">
              <a:extLst>
                <a:ext uri="{FF2B5EF4-FFF2-40B4-BE49-F238E27FC236}">
                  <a16:creationId xmlns:a16="http://schemas.microsoft.com/office/drawing/2014/main" id="{32502409-66CC-49FD-8A49-B85E607E7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Line 30">
              <a:extLst>
                <a:ext uri="{FF2B5EF4-FFF2-40B4-BE49-F238E27FC236}">
                  <a16:creationId xmlns:a16="http://schemas.microsoft.com/office/drawing/2014/main" id="{2A1866EF-26CE-4174-A0C8-22F75994DB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Line 31">
              <a:extLst>
                <a:ext uri="{FF2B5EF4-FFF2-40B4-BE49-F238E27FC236}">
                  <a16:creationId xmlns:a16="http://schemas.microsoft.com/office/drawing/2014/main" id="{0B0AA8D3-B8EF-41D9-BE86-D0575BB1F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CD2387D5-3772-43C6-BF1D-DFFAF7278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43D228CB-20F2-47CB-9D69-2FF12F97A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" y="3320"/>
              <a:ext cx="290" cy="146"/>
            </a:xfrm>
            <a:custGeom>
              <a:avLst/>
              <a:gdLst>
                <a:gd name="T0" fmla="*/ 117 w 121"/>
                <a:gd name="T1" fmla="*/ 61 h 61"/>
                <a:gd name="T2" fmla="*/ 114 w 121"/>
                <a:gd name="T3" fmla="*/ 58 h 61"/>
                <a:gd name="T4" fmla="*/ 114 w 121"/>
                <a:gd name="T5" fmla="*/ 10 h 61"/>
                <a:gd name="T6" fmla="*/ 110 w 121"/>
                <a:gd name="T7" fmla="*/ 7 h 61"/>
                <a:gd name="T8" fmla="*/ 11 w 121"/>
                <a:gd name="T9" fmla="*/ 7 h 61"/>
                <a:gd name="T10" fmla="*/ 7 w 121"/>
                <a:gd name="T11" fmla="*/ 10 h 61"/>
                <a:gd name="T12" fmla="*/ 7 w 121"/>
                <a:gd name="T13" fmla="*/ 58 h 61"/>
                <a:gd name="T14" fmla="*/ 4 w 121"/>
                <a:gd name="T15" fmla="*/ 61 h 61"/>
                <a:gd name="T16" fmla="*/ 0 w 121"/>
                <a:gd name="T17" fmla="*/ 58 h 61"/>
                <a:gd name="T18" fmla="*/ 0 w 121"/>
                <a:gd name="T19" fmla="*/ 10 h 61"/>
                <a:gd name="T20" fmla="*/ 11 w 121"/>
                <a:gd name="T21" fmla="*/ 0 h 61"/>
                <a:gd name="T22" fmla="*/ 110 w 121"/>
                <a:gd name="T23" fmla="*/ 0 h 61"/>
                <a:gd name="T24" fmla="*/ 121 w 121"/>
                <a:gd name="T25" fmla="*/ 10 h 61"/>
                <a:gd name="T26" fmla="*/ 121 w 121"/>
                <a:gd name="T27" fmla="*/ 58 h 61"/>
                <a:gd name="T28" fmla="*/ 117 w 121"/>
                <a:gd name="T2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61">
                  <a:moveTo>
                    <a:pt x="117" y="61"/>
                  </a:moveTo>
                  <a:cubicBezTo>
                    <a:pt x="115" y="61"/>
                    <a:pt x="114" y="60"/>
                    <a:pt x="114" y="58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2" y="7"/>
                    <a:pt x="1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7" y="8"/>
                    <a:pt x="7" y="10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60"/>
                    <a:pt x="6" y="61"/>
                    <a:pt x="4" y="61"/>
                  </a:cubicBezTo>
                  <a:cubicBezTo>
                    <a:pt x="2" y="61"/>
                    <a:pt x="0" y="60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1" y="4"/>
                    <a:pt x="121" y="10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60"/>
                    <a:pt x="119" y="61"/>
                    <a:pt x="11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254B6902-4861-4280-8C9B-46FDF9499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" y="3368"/>
              <a:ext cx="57" cy="82"/>
            </a:xfrm>
            <a:custGeom>
              <a:avLst/>
              <a:gdLst>
                <a:gd name="T0" fmla="*/ 0 w 24"/>
                <a:gd name="T1" fmla="*/ 16 h 34"/>
                <a:gd name="T2" fmla="*/ 21 w 24"/>
                <a:gd name="T3" fmla="*/ 0 h 34"/>
                <a:gd name="T4" fmla="*/ 24 w 24"/>
                <a:gd name="T5" fmla="*/ 1 h 34"/>
                <a:gd name="T6" fmla="*/ 24 w 24"/>
                <a:gd name="T7" fmla="*/ 33 h 34"/>
                <a:gd name="T8" fmla="*/ 21 w 24"/>
                <a:gd name="T9" fmla="*/ 34 h 34"/>
                <a:gd name="T10" fmla="*/ 0 w 24"/>
                <a:gd name="T11" fmla="*/ 18 h 34"/>
                <a:gd name="T12" fmla="*/ 0 w 24"/>
                <a:gd name="T13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4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4" y="0"/>
                    <a:pt x="24" y="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2" y="34"/>
                    <a:pt x="21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809ACD13-04A4-4A20-8E3B-CBA3430E8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3370"/>
              <a:ext cx="58" cy="80"/>
            </a:xfrm>
            <a:custGeom>
              <a:avLst/>
              <a:gdLst>
                <a:gd name="T0" fmla="*/ 2 w 24"/>
                <a:gd name="T1" fmla="*/ 0 h 33"/>
                <a:gd name="T2" fmla="*/ 23 w 24"/>
                <a:gd name="T3" fmla="*/ 15 h 33"/>
                <a:gd name="T4" fmla="*/ 23 w 24"/>
                <a:gd name="T5" fmla="*/ 17 h 33"/>
                <a:gd name="T6" fmla="*/ 2 w 24"/>
                <a:gd name="T7" fmla="*/ 33 h 33"/>
                <a:gd name="T8" fmla="*/ 0 w 24"/>
                <a:gd name="T9" fmla="*/ 32 h 33"/>
                <a:gd name="T10" fmla="*/ 0 w 24"/>
                <a:gd name="T11" fmla="*/ 2 h 33"/>
                <a:gd name="T12" fmla="*/ 2 w 24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3">
                  <a:moveTo>
                    <a:pt x="2" y="0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4" y="16"/>
                    <a:pt x="24" y="17"/>
                    <a:pt x="23" y="17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BEF46BED-4A8A-4F2B-8952-141D3D8F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" y="3430"/>
              <a:ext cx="140" cy="248"/>
            </a:xfrm>
            <a:custGeom>
              <a:avLst/>
              <a:gdLst>
                <a:gd name="T0" fmla="*/ 0 w 58"/>
                <a:gd name="T1" fmla="*/ 2 h 103"/>
                <a:gd name="T2" fmla="*/ 0 w 58"/>
                <a:gd name="T3" fmla="*/ 101 h 103"/>
                <a:gd name="T4" fmla="*/ 2 w 58"/>
                <a:gd name="T5" fmla="*/ 102 h 103"/>
                <a:gd name="T6" fmla="*/ 58 w 58"/>
                <a:gd name="T7" fmla="*/ 44 h 103"/>
                <a:gd name="T8" fmla="*/ 57 w 58"/>
                <a:gd name="T9" fmla="*/ 42 h 103"/>
                <a:gd name="T10" fmla="*/ 2 w 58"/>
                <a:gd name="T11" fmla="*/ 1 h 103"/>
                <a:gd name="T12" fmla="*/ 0 w 58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03">
                  <a:moveTo>
                    <a:pt x="0" y="2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1" y="103"/>
                    <a:pt x="2" y="102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3"/>
                    <a:pt x="58" y="42"/>
                    <a:pt x="57" y="4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EC73292C-3686-42DF-9E90-1B0A93509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" y="3430"/>
              <a:ext cx="141" cy="248"/>
            </a:xfrm>
            <a:custGeom>
              <a:avLst/>
              <a:gdLst>
                <a:gd name="T0" fmla="*/ 59 w 59"/>
                <a:gd name="T1" fmla="*/ 2 h 103"/>
                <a:gd name="T2" fmla="*/ 59 w 59"/>
                <a:gd name="T3" fmla="*/ 101 h 103"/>
                <a:gd name="T4" fmla="*/ 56 w 59"/>
                <a:gd name="T5" fmla="*/ 102 h 103"/>
                <a:gd name="T6" fmla="*/ 1 w 59"/>
                <a:gd name="T7" fmla="*/ 44 h 103"/>
                <a:gd name="T8" fmla="*/ 1 w 59"/>
                <a:gd name="T9" fmla="*/ 42 h 103"/>
                <a:gd name="T10" fmla="*/ 56 w 59"/>
                <a:gd name="T11" fmla="*/ 1 h 103"/>
                <a:gd name="T12" fmla="*/ 59 w 59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03">
                  <a:moveTo>
                    <a:pt x="59" y="2"/>
                  </a:moveTo>
                  <a:cubicBezTo>
                    <a:pt x="59" y="101"/>
                    <a:pt x="59" y="101"/>
                    <a:pt x="59" y="101"/>
                  </a:cubicBezTo>
                  <a:cubicBezTo>
                    <a:pt x="59" y="102"/>
                    <a:pt x="57" y="103"/>
                    <a:pt x="56" y="10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2"/>
                    <a:pt x="1" y="4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59" y="1"/>
                    <a:pt x="5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Line 38">
              <a:extLst>
                <a:ext uri="{FF2B5EF4-FFF2-40B4-BE49-F238E27FC236}">
                  <a16:creationId xmlns:a16="http://schemas.microsoft.com/office/drawing/2014/main" id="{DED0BE6C-9F08-4207-B592-896EFBC30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Line 39">
              <a:extLst>
                <a:ext uri="{FF2B5EF4-FFF2-40B4-BE49-F238E27FC236}">
                  <a16:creationId xmlns:a16="http://schemas.microsoft.com/office/drawing/2014/main" id="{2DFAD6F4-C6EF-4DC7-9584-8EDB575F9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490A4E91-2B0C-44AA-9145-1F36D426D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3481"/>
              <a:ext cx="380" cy="202"/>
            </a:xfrm>
            <a:custGeom>
              <a:avLst/>
              <a:gdLst>
                <a:gd name="T0" fmla="*/ 78 w 158"/>
                <a:gd name="T1" fmla="*/ 0 h 84"/>
                <a:gd name="T2" fmla="*/ 0 w 158"/>
                <a:gd name="T3" fmla="*/ 81 h 84"/>
                <a:gd name="T4" fmla="*/ 2 w 158"/>
                <a:gd name="T5" fmla="*/ 84 h 84"/>
                <a:gd name="T6" fmla="*/ 156 w 158"/>
                <a:gd name="T7" fmla="*/ 84 h 84"/>
                <a:gd name="T8" fmla="*/ 158 w 158"/>
                <a:gd name="T9" fmla="*/ 81 h 84"/>
                <a:gd name="T10" fmla="*/ 80 w 158"/>
                <a:gd name="T11" fmla="*/ 0 h 84"/>
                <a:gd name="T12" fmla="*/ 78 w 158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84">
                  <a:moveTo>
                    <a:pt x="78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4"/>
                    <a:pt x="2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8" y="84"/>
                    <a:pt x="158" y="82"/>
                    <a:pt x="158" y="8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1" name="Freeform 5">
            <a:extLst>
              <a:ext uri="{FF2B5EF4-FFF2-40B4-BE49-F238E27FC236}">
                <a16:creationId xmlns:a16="http://schemas.microsoft.com/office/drawing/2014/main" id="{CD295A1C-8B15-4718-9BD1-F3413C1B156D}"/>
              </a:ext>
            </a:extLst>
          </p:cNvPr>
          <p:cNvSpPr>
            <a:spLocks noEditPoints="1"/>
          </p:cNvSpPr>
          <p:nvPr/>
        </p:nvSpPr>
        <p:spPr bwMode="auto">
          <a:xfrm>
            <a:off x="10703596" y="2040241"/>
            <a:ext cx="532243" cy="5334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2 w 192"/>
              <a:gd name="T11" fmla="*/ 133 h 192"/>
              <a:gd name="T12" fmla="*/ 101 w 192"/>
              <a:gd name="T13" fmla="*/ 142 h 192"/>
              <a:gd name="T14" fmla="*/ 101 w 192"/>
              <a:gd name="T15" fmla="*/ 156 h 192"/>
              <a:gd name="T16" fmla="*/ 96 w 192"/>
              <a:gd name="T17" fmla="*/ 156 h 192"/>
              <a:gd name="T18" fmla="*/ 90 w 192"/>
              <a:gd name="T19" fmla="*/ 156 h 192"/>
              <a:gd name="T20" fmla="*/ 90 w 192"/>
              <a:gd name="T21" fmla="*/ 143 h 192"/>
              <a:gd name="T22" fmla="*/ 62 w 192"/>
              <a:gd name="T23" fmla="*/ 117 h 192"/>
              <a:gd name="T24" fmla="*/ 80 w 192"/>
              <a:gd name="T25" fmla="*/ 112 h 192"/>
              <a:gd name="T26" fmla="*/ 96 w 192"/>
              <a:gd name="T27" fmla="*/ 127 h 192"/>
              <a:gd name="T28" fmla="*/ 96 w 192"/>
              <a:gd name="T29" fmla="*/ 127 h 192"/>
              <a:gd name="T30" fmla="*/ 106 w 192"/>
              <a:gd name="T31" fmla="*/ 124 h 192"/>
              <a:gd name="T32" fmla="*/ 109 w 192"/>
              <a:gd name="T33" fmla="*/ 116 h 192"/>
              <a:gd name="T34" fmla="*/ 106 w 192"/>
              <a:gd name="T35" fmla="*/ 109 h 192"/>
              <a:gd name="T36" fmla="*/ 96 w 192"/>
              <a:gd name="T37" fmla="*/ 104 h 192"/>
              <a:gd name="T38" fmla="*/ 92 w 192"/>
              <a:gd name="T39" fmla="*/ 103 h 192"/>
              <a:gd name="T40" fmla="*/ 77 w 192"/>
              <a:gd name="T41" fmla="*/ 96 h 192"/>
              <a:gd name="T42" fmla="*/ 69 w 192"/>
              <a:gd name="T43" fmla="*/ 88 h 192"/>
              <a:gd name="T44" fmla="*/ 66 w 192"/>
              <a:gd name="T45" fmla="*/ 74 h 192"/>
              <a:gd name="T46" fmla="*/ 72 w 192"/>
              <a:gd name="T47" fmla="*/ 56 h 192"/>
              <a:gd name="T48" fmla="*/ 90 w 192"/>
              <a:gd name="T49" fmla="*/ 47 h 192"/>
              <a:gd name="T50" fmla="*/ 90 w 192"/>
              <a:gd name="T51" fmla="*/ 36 h 192"/>
              <a:gd name="T52" fmla="*/ 96 w 192"/>
              <a:gd name="T53" fmla="*/ 36 h 192"/>
              <a:gd name="T54" fmla="*/ 101 w 192"/>
              <a:gd name="T55" fmla="*/ 36 h 192"/>
              <a:gd name="T56" fmla="*/ 101 w 192"/>
              <a:gd name="T57" fmla="*/ 47 h 192"/>
              <a:gd name="T58" fmla="*/ 126 w 192"/>
              <a:gd name="T59" fmla="*/ 68 h 192"/>
              <a:gd name="T60" fmla="*/ 110 w 192"/>
              <a:gd name="T61" fmla="*/ 75 h 192"/>
              <a:gd name="T62" fmla="*/ 96 w 192"/>
              <a:gd name="T63" fmla="*/ 61 h 192"/>
              <a:gd name="T64" fmla="*/ 96 w 192"/>
              <a:gd name="T65" fmla="*/ 61 h 192"/>
              <a:gd name="T66" fmla="*/ 88 w 192"/>
              <a:gd name="T67" fmla="*/ 64 h 192"/>
              <a:gd name="T68" fmla="*/ 86 w 192"/>
              <a:gd name="T69" fmla="*/ 71 h 192"/>
              <a:gd name="T70" fmla="*/ 88 w 192"/>
              <a:gd name="T71" fmla="*/ 78 h 192"/>
              <a:gd name="T72" fmla="*/ 96 w 192"/>
              <a:gd name="T73" fmla="*/ 82 h 192"/>
              <a:gd name="T74" fmla="*/ 100 w 192"/>
              <a:gd name="T75" fmla="*/ 84 h 192"/>
              <a:gd name="T76" fmla="*/ 116 w 192"/>
              <a:gd name="T77" fmla="*/ 91 h 192"/>
              <a:gd name="T78" fmla="*/ 125 w 192"/>
              <a:gd name="T79" fmla="*/ 100 h 192"/>
              <a:gd name="T80" fmla="*/ 129 w 192"/>
              <a:gd name="T81" fmla="*/ 113 h 192"/>
              <a:gd name="T82" fmla="*/ 122 w 192"/>
              <a:gd name="T83" fmla="*/ 13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2" y="133"/>
                </a:moveTo>
                <a:cubicBezTo>
                  <a:pt x="117" y="138"/>
                  <a:pt x="110" y="142"/>
                  <a:pt x="101" y="142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0" y="143"/>
                  <a:pt x="90" y="143"/>
                  <a:pt x="90" y="143"/>
                </a:cubicBezTo>
                <a:cubicBezTo>
                  <a:pt x="75" y="141"/>
                  <a:pt x="66" y="132"/>
                  <a:pt x="62" y="117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22"/>
                  <a:pt x="87" y="127"/>
                  <a:pt x="96" y="127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100" y="127"/>
                  <a:pt x="104" y="126"/>
                  <a:pt x="106" y="124"/>
                </a:cubicBezTo>
                <a:cubicBezTo>
                  <a:pt x="108" y="122"/>
                  <a:pt x="109" y="119"/>
                  <a:pt x="109" y="116"/>
                </a:cubicBezTo>
                <a:cubicBezTo>
                  <a:pt x="109" y="113"/>
                  <a:pt x="108" y="111"/>
                  <a:pt x="106" y="109"/>
                </a:cubicBezTo>
                <a:cubicBezTo>
                  <a:pt x="104" y="108"/>
                  <a:pt x="101" y="106"/>
                  <a:pt x="96" y="104"/>
                </a:cubicBezTo>
                <a:cubicBezTo>
                  <a:pt x="95" y="104"/>
                  <a:pt x="93" y="103"/>
                  <a:pt x="92" y="103"/>
                </a:cubicBezTo>
                <a:cubicBezTo>
                  <a:pt x="86" y="101"/>
                  <a:pt x="81" y="99"/>
                  <a:pt x="77" y="96"/>
                </a:cubicBezTo>
                <a:cubicBezTo>
                  <a:pt x="74" y="94"/>
                  <a:pt x="71" y="91"/>
                  <a:pt x="69" y="88"/>
                </a:cubicBezTo>
                <a:cubicBezTo>
                  <a:pt x="67" y="84"/>
                  <a:pt x="66" y="79"/>
                  <a:pt x="66" y="74"/>
                </a:cubicBezTo>
                <a:cubicBezTo>
                  <a:pt x="66" y="68"/>
                  <a:pt x="68" y="62"/>
                  <a:pt x="72" y="56"/>
                </a:cubicBezTo>
                <a:cubicBezTo>
                  <a:pt x="75" y="51"/>
                  <a:pt x="82" y="48"/>
                  <a:pt x="90" y="47"/>
                </a:cubicBezTo>
                <a:cubicBezTo>
                  <a:pt x="90" y="36"/>
                  <a:pt x="90" y="36"/>
                  <a:pt x="90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14" y="48"/>
                  <a:pt x="122" y="55"/>
                  <a:pt x="126" y="68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7" y="66"/>
                  <a:pt x="103" y="61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3" y="61"/>
                  <a:pt x="90" y="62"/>
                  <a:pt x="88" y="64"/>
                </a:cubicBezTo>
                <a:cubicBezTo>
                  <a:pt x="87" y="66"/>
                  <a:pt x="86" y="69"/>
                  <a:pt x="86" y="71"/>
                </a:cubicBezTo>
                <a:cubicBezTo>
                  <a:pt x="86" y="74"/>
                  <a:pt x="87" y="76"/>
                  <a:pt x="88" y="78"/>
                </a:cubicBezTo>
                <a:cubicBezTo>
                  <a:pt x="90" y="79"/>
                  <a:pt x="92" y="80"/>
                  <a:pt x="96" y="82"/>
                </a:cubicBezTo>
                <a:cubicBezTo>
                  <a:pt x="97" y="82"/>
                  <a:pt x="99" y="83"/>
                  <a:pt x="100" y="84"/>
                </a:cubicBezTo>
                <a:cubicBezTo>
                  <a:pt x="107" y="86"/>
                  <a:pt x="112" y="88"/>
                  <a:pt x="116" y="91"/>
                </a:cubicBezTo>
                <a:cubicBezTo>
                  <a:pt x="120" y="93"/>
                  <a:pt x="123" y="96"/>
                  <a:pt x="125" y="100"/>
                </a:cubicBezTo>
                <a:cubicBezTo>
                  <a:pt x="128" y="104"/>
                  <a:pt x="129" y="108"/>
                  <a:pt x="129" y="113"/>
                </a:cubicBezTo>
                <a:cubicBezTo>
                  <a:pt x="129" y="121"/>
                  <a:pt x="127" y="128"/>
                  <a:pt x="122" y="1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2" name="Group 47">
            <a:extLst>
              <a:ext uri="{FF2B5EF4-FFF2-40B4-BE49-F238E27FC236}">
                <a16:creationId xmlns:a16="http://schemas.microsoft.com/office/drawing/2014/main" id="{DBD18920-CDA7-41F7-9E9D-AD561FFC2E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1865" y="4155483"/>
            <a:ext cx="543813" cy="474393"/>
            <a:chOff x="6040" y="3231"/>
            <a:chExt cx="470" cy="410"/>
          </a:xfrm>
          <a:solidFill>
            <a:schemeClr val="accent4"/>
          </a:solidFill>
        </p:grpSpPr>
        <p:sp>
          <p:nvSpPr>
            <p:cNvPr id="93" name="Rectangle 48">
              <a:extLst>
                <a:ext uri="{FF2B5EF4-FFF2-40B4-BE49-F238E27FC236}">
                  <a16:creationId xmlns:a16="http://schemas.microsoft.com/office/drawing/2014/main" id="{6672935E-0B9C-4927-A756-E532963A1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0" y="3313"/>
              <a:ext cx="225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49">
              <a:extLst>
                <a:ext uri="{FF2B5EF4-FFF2-40B4-BE49-F238E27FC236}">
                  <a16:creationId xmlns:a16="http://schemas.microsoft.com/office/drawing/2014/main" id="{CAD9017D-C095-4EFC-AF73-2E94EB424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7" y="3313"/>
              <a:ext cx="223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50">
              <a:extLst>
                <a:ext uri="{FF2B5EF4-FFF2-40B4-BE49-F238E27FC236}">
                  <a16:creationId xmlns:a16="http://schemas.microsoft.com/office/drawing/2014/main" id="{5134950C-E345-4417-A300-F712B5C9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5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51">
              <a:extLst>
                <a:ext uri="{FF2B5EF4-FFF2-40B4-BE49-F238E27FC236}">
                  <a16:creationId xmlns:a16="http://schemas.microsoft.com/office/drawing/2014/main" id="{F69FBCE7-8D13-47DA-B916-15F31441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7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52">
              <a:extLst>
                <a:ext uri="{FF2B5EF4-FFF2-40B4-BE49-F238E27FC236}">
                  <a16:creationId xmlns:a16="http://schemas.microsoft.com/office/drawing/2014/main" id="{6971B87C-AA6F-427A-82B7-13801BB06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2" y="3231"/>
              <a:ext cx="108" cy="63"/>
            </a:xfrm>
            <a:custGeom>
              <a:avLst/>
              <a:gdLst>
                <a:gd name="T0" fmla="*/ 25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5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5" y="0"/>
                  </a:moveTo>
                  <a:cubicBezTo>
                    <a:pt x="11" y="0"/>
                    <a:pt x="0" y="26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12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 53">
              <a:extLst>
                <a:ext uri="{FF2B5EF4-FFF2-40B4-BE49-F238E27FC236}">
                  <a16:creationId xmlns:a16="http://schemas.microsoft.com/office/drawing/2014/main" id="{890C8A95-6768-43CC-8AEF-02BCAA193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" y="3231"/>
              <a:ext cx="108" cy="63"/>
            </a:xfrm>
            <a:custGeom>
              <a:avLst/>
              <a:gdLst>
                <a:gd name="T0" fmla="*/ 20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0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0" y="0"/>
                  </a:moveTo>
                  <a:cubicBezTo>
                    <a:pt x="6" y="0"/>
                    <a:pt x="0" y="12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3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AD5E172-5289-2A99-A64A-44125C0C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" y="1755777"/>
            <a:ext cx="5069415" cy="1681335"/>
          </a:xfrm>
          <a:prstGeom prst="rect">
            <a:avLst/>
          </a:prstGeom>
        </p:spPr>
      </p:pic>
      <p:pic>
        <p:nvPicPr>
          <p:cNvPr id="4" name="Picture 3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70BC9E61-F067-B5E1-37C4-FBA6A883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047" y="1738842"/>
            <a:ext cx="5475816" cy="1709560"/>
          </a:xfrm>
          <a:prstGeom prst="rect">
            <a:avLst/>
          </a:prstGeom>
        </p:spPr>
      </p:pic>
      <p:pic>
        <p:nvPicPr>
          <p:cNvPr id="7" name="Picture 6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E273ADB9-B1B3-07C6-235E-BC0C2274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" y="3782131"/>
            <a:ext cx="5306483" cy="1884537"/>
          </a:xfrm>
          <a:prstGeom prst="rect">
            <a:avLst/>
          </a:prstGeom>
        </p:spPr>
      </p:pic>
      <p:pic>
        <p:nvPicPr>
          <p:cNvPr id="8" name="Picture 7" descr="A black rectangle with blue border&#10;&#10;AI-generated content may be incorrect.">
            <a:extLst>
              <a:ext uri="{FF2B5EF4-FFF2-40B4-BE49-F238E27FC236}">
                <a16:creationId xmlns:a16="http://schemas.microsoft.com/office/drawing/2014/main" id="{DE49118B-5587-6821-3FB0-4616A839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047" y="3812315"/>
            <a:ext cx="5520972" cy="1867604"/>
          </a:xfrm>
          <a:prstGeom prst="rect">
            <a:avLst/>
          </a:prstGeom>
        </p:spPr>
      </p:pic>
      <p:grpSp>
        <p:nvGrpSpPr>
          <p:cNvPr id="99" name="Group 8">
            <a:extLst>
              <a:ext uri="{FF2B5EF4-FFF2-40B4-BE49-F238E27FC236}">
                <a16:creationId xmlns:a16="http://schemas.microsoft.com/office/drawing/2014/main" id="{7CE56EF8-69EC-4D22-B99B-DEE632DB58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1084" y="2043323"/>
            <a:ext cx="569268" cy="568112"/>
            <a:chOff x="2183" y="3253"/>
            <a:chExt cx="492" cy="491"/>
          </a:xfrm>
          <a:solidFill>
            <a:schemeClr val="accent5"/>
          </a:solidFill>
        </p:grpSpPr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CD47FF16-E005-4568-BFAF-586924492D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3" y="3298"/>
              <a:ext cx="444" cy="446"/>
            </a:xfrm>
            <a:custGeom>
              <a:avLst/>
              <a:gdLst>
                <a:gd name="T0" fmla="*/ 93 w 185"/>
                <a:gd name="T1" fmla="*/ 186 h 186"/>
                <a:gd name="T2" fmla="*/ 185 w 185"/>
                <a:gd name="T3" fmla="*/ 93 h 186"/>
                <a:gd name="T4" fmla="*/ 175 w 185"/>
                <a:gd name="T5" fmla="*/ 49 h 186"/>
                <a:gd name="T6" fmla="*/ 172 w 185"/>
                <a:gd name="T7" fmla="*/ 49 h 186"/>
                <a:gd name="T8" fmla="*/ 171 w 185"/>
                <a:gd name="T9" fmla="*/ 49 h 186"/>
                <a:gd name="T10" fmla="*/ 159 w 185"/>
                <a:gd name="T11" fmla="*/ 48 h 186"/>
                <a:gd name="T12" fmla="*/ 151 w 185"/>
                <a:gd name="T13" fmla="*/ 57 h 186"/>
                <a:gd name="T14" fmla="*/ 161 w 185"/>
                <a:gd name="T15" fmla="*/ 93 h 186"/>
                <a:gd name="T16" fmla="*/ 93 w 185"/>
                <a:gd name="T17" fmla="*/ 161 h 186"/>
                <a:gd name="T18" fmla="*/ 25 w 185"/>
                <a:gd name="T19" fmla="*/ 93 h 186"/>
                <a:gd name="T20" fmla="*/ 93 w 185"/>
                <a:gd name="T21" fmla="*/ 25 h 186"/>
                <a:gd name="T22" fmla="*/ 129 w 185"/>
                <a:gd name="T23" fmla="*/ 35 h 186"/>
                <a:gd name="T24" fmla="*/ 136 w 185"/>
                <a:gd name="T25" fmla="*/ 27 h 186"/>
                <a:gd name="T26" fmla="*/ 135 w 185"/>
                <a:gd name="T27" fmla="*/ 14 h 186"/>
                <a:gd name="T28" fmla="*/ 135 w 185"/>
                <a:gd name="T29" fmla="*/ 11 h 186"/>
                <a:gd name="T30" fmla="*/ 93 w 185"/>
                <a:gd name="T31" fmla="*/ 0 h 186"/>
                <a:gd name="T32" fmla="*/ 0 w 185"/>
                <a:gd name="T33" fmla="*/ 93 h 186"/>
                <a:gd name="T34" fmla="*/ 93 w 185"/>
                <a:gd name="T35" fmla="*/ 186 h 186"/>
                <a:gd name="T36" fmla="*/ 93 w 185"/>
                <a:gd name="T37" fmla="*/ 186 h 186"/>
                <a:gd name="T38" fmla="*/ 93 w 185"/>
                <a:gd name="T3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5" h="186">
                  <a:moveTo>
                    <a:pt x="93" y="186"/>
                  </a:moveTo>
                  <a:cubicBezTo>
                    <a:pt x="144" y="186"/>
                    <a:pt x="185" y="144"/>
                    <a:pt x="185" y="93"/>
                  </a:cubicBezTo>
                  <a:cubicBezTo>
                    <a:pt x="185" y="77"/>
                    <a:pt x="181" y="62"/>
                    <a:pt x="175" y="49"/>
                  </a:cubicBezTo>
                  <a:cubicBezTo>
                    <a:pt x="174" y="49"/>
                    <a:pt x="173" y="49"/>
                    <a:pt x="172" y="49"/>
                  </a:cubicBezTo>
                  <a:cubicBezTo>
                    <a:pt x="172" y="49"/>
                    <a:pt x="171" y="49"/>
                    <a:pt x="171" y="49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7" y="67"/>
                    <a:pt x="161" y="80"/>
                    <a:pt x="161" y="93"/>
                  </a:cubicBezTo>
                  <a:cubicBezTo>
                    <a:pt x="161" y="130"/>
                    <a:pt x="130" y="161"/>
                    <a:pt x="93" y="161"/>
                  </a:cubicBezTo>
                  <a:cubicBezTo>
                    <a:pt x="55" y="161"/>
                    <a:pt x="25" y="130"/>
                    <a:pt x="25" y="93"/>
                  </a:cubicBezTo>
                  <a:cubicBezTo>
                    <a:pt x="25" y="55"/>
                    <a:pt x="55" y="25"/>
                    <a:pt x="93" y="25"/>
                  </a:cubicBezTo>
                  <a:cubicBezTo>
                    <a:pt x="106" y="25"/>
                    <a:pt x="118" y="28"/>
                    <a:pt x="129" y="35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3"/>
                    <a:pt x="135" y="12"/>
                    <a:pt x="135" y="11"/>
                  </a:cubicBezTo>
                  <a:cubicBezTo>
                    <a:pt x="123" y="4"/>
                    <a:pt x="108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4"/>
                    <a:pt x="41" y="186"/>
                    <a:pt x="93" y="186"/>
                  </a:cubicBezTo>
                  <a:close/>
                  <a:moveTo>
                    <a:pt x="93" y="186"/>
                  </a:moveTo>
                  <a:cubicBezTo>
                    <a:pt x="93" y="186"/>
                    <a:pt x="93" y="186"/>
                    <a:pt x="93" y="1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1DF6A8C1-A165-4FDA-9AD9-E47BECA979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6" y="3411"/>
              <a:ext cx="218" cy="218"/>
            </a:xfrm>
            <a:custGeom>
              <a:avLst/>
              <a:gdLst>
                <a:gd name="T0" fmla="*/ 46 w 91"/>
                <a:gd name="T1" fmla="*/ 22 h 91"/>
                <a:gd name="T2" fmla="*/ 48 w 91"/>
                <a:gd name="T3" fmla="*/ 22 h 91"/>
                <a:gd name="T4" fmla="*/ 65 w 91"/>
                <a:gd name="T5" fmla="*/ 5 h 91"/>
                <a:gd name="T6" fmla="*/ 65 w 91"/>
                <a:gd name="T7" fmla="*/ 4 h 91"/>
                <a:gd name="T8" fmla="*/ 46 w 91"/>
                <a:gd name="T9" fmla="*/ 0 h 91"/>
                <a:gd name="T10" fmla="*/ 0 w 91"/>
                <a:gd name="T11" fmla="*/ 46 h 91"/>
                <a:gd name="T12" fmla="*/ 46 w 91"/>
                <a:gd name="T13" fmla="*/ 91 h 91"/>
                <a:gd name="T14" fmla="*/ 91 w 91"/>
                <a:gd name="T15" fmla="*/ 46 h 91"/>
                <a:gd name="T16" fmla="*/ 87 w 91"/>
                <a:gd name="T17" fmla="*/ 27 h 91"/>
                <a:gd name="T18" fmla="*/ 87 w 91"/>
                <a:gd name="T19" fmla="*/ 27 h 91"/>
                <a:gd name="T20" fmla="*/ 70 w 91"/>
                <a:gd name="T21" fmla="*/ 44 h 91"/>
                <a:gd name="T22" fmla="*/ 70 w 91"/>
                <a:gd name="T23" fmla="*/ 46 h 91"/>
                <a:gd name="T24" fmla="*/ 46 w 91"/>
                <a:gd name="T25" fmla="*/ 70 h 91"/>
                <a:gd name="T26" fmla="*/ 22 w 91"/>
                <a:gd name="T27" fmla="*/ 46 h 91"/>
                <a:gd name="T28" fmla="*/ 46 w 91"/>
                <a:gd name="T29" fmla="*/ 22 h 91"/>
                <a:gd name="T30" fmla="*/ 46 w 91"/>
                <a:gd name="T31" fmla="*/ 22 h 91"/>
                <a:gd name="T32" fmla="*/ 46 w 91"/>
                <a:gd name="T33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1">
                  <a:moveTo>
                    <a:pt x="46" y="22"/>
                  </a:moveTo>
                  <a:cubicBezTo>
                    <a:pt x="46" y="22"/>
                    <a:pt x="47" y="22"/>
                    <a:pt x="48" y="22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2"/>
                    <a:pt x="53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71" y="91"/>
                    <a:pt x="91" y="71"/>
                    <a:pt x="91" y="46"/>
                  </a:cubicBezTo>
                  <a:cubicBezTo>
                    <a:pt x="91" y="39"/>
                    <a:pt x="90" y="32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5"/>
                    <a:pt x="70" y="45"/>
                    <a:pt x="70" y="46"/>
                  </a:cubicBezTo>
                  <a:cubicBezTo>
                    <a:pt x="70" y="59"/>
                    <a:pt x="59" y="70"/>
                    <a:pt x="46" y="70"/>
                  </a:cubicBezTo>
                  <a:cubicBezTo>
                    <a:pt x="32" y="70"/>
                    <a:pt x="22" y="59"/>
                    <a:pt x="22" y="46"/>
                  </a:cubicBezTo>
                  <a:cubicBezTo>
                    <a:pt x="22" y="33"/>
                    <a:pt x="32" y="22"/>
                    <a:pt x="46" y="22"/>
                  </a:cubicBezTo>
                  <a:close/>
                  <a:moveTo>
                    <a:pt x="46" y="22"/>
                  </a:moveTo>
                  <a:cubicBezTo>
                    <a:pt x="46" y="22"/>
                    <a:pt x="46" y="22"/>
                    <a:pt x="46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3E32EC17-F98A-4D5A-8760-408425FE6B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5" y="3253"/>
              <a:ext cx="250" cy="246"/>
            </a:xfrm>
            <a:custGeom>
              <a:avLst/>
              <a:gdLst>
                <a:gd name="T0" fmla="*/ 87 w 104"/>
                <a:gd name="T1" fmla="*/ 28 h 103"/>
                <a:gd name="T2" fmla="*/ 92 w 104"/>
                <a:gd name="T3" fmla="*/ 23 h 103"/>
                <a:gd name="T4" fmla="*/ 92 w 104"/>
                <a:gd name="T5" fmla="*/ 14 h 103"/>
                <a:gd name="T6" fmla="*/ 89 w 104"/>
                <a:gd name="T7" fmla="*/ 11 h 103"/>
                <a:gd name="T8" fmla="*/ 85 w 104"/>
                <a:gd name="T9" fmla="*/ 9 h 103"/>
                <a:gd name="T10" fmla="*/ 81 w 104"/>
                <a:gd name="T11" fmla="*/ 11 h 103"/>
                <a:gd name="T12" fmla="*/ 75 w 104"/>
                <a:gd name="T13" fmla="*/ 17 h 103"/>
                <a:gd name="T14" fmla="*/ 74 w 104"/>
                <a:gd name="T15" fmla="*/ 1 h 103"/>
                <a:gd name="T16" fmla="*/ 72 w 104"/>
                <a:gd name="T17" fmla="*/ 0 h 103"/>
                <a:gd name="T18" fmla="*/ 70 w 104"/>
                <a:gd name="T19" fmla="*/ 0 h 103"/>
                <a:gd name="T20" fmla="*/ 48 w 104"/>
                <a:gd name="T21" fmla="*/ 23 h 103"/>
                <a:gd name="T22" fmla="*/ 45 w 104"/>
                <a:gd name="T23" fmla="*/ 31 h 103"/>
                <a:gd name="T24" fmla="*/ 45 w 104"/>
                <a:gd name="T25" fmla="*/ 31 h 103"/>
                <a:gd name="T26" fmla="*/ 46 w 104"/>
                <a:gd name="T27" fmla="*/ 46 h 103"/>
                <a:gd name="T28" fmla="*/ 38 w 104"/>
                <a:gd name="T29" fmla="*/ 54 h 103"/>
                <a:gd name="T30" fmla="*/ 23 w 104"/>
                <a:gd name="T31" fmla="*/ 68 h 103"/>
                <a:gd name="T32" fmla="*/ 23 w 104"/>
                <a:gd name="T33" fmla="*/ 69 h 103"/>
                <a:gd name="T34" fmla="*/ 9 w 104"/>
                <a:gd name="T35" fmla="*/ 83 h 103"/>
                <a:gd name="T36" fmla="*/ 2 w 104"/>
                <a:gd name="T37" fmla="*/ 89 h 103"/>
                <a:gd name="T38" fmla="*/ 1 w 104"/>
                <a:gd name="T39" fmla="*/ 92 h 103"/>
                <a:gd name="T40" fmla="*/ 1 w 104"/>
                <a:gd name="T41" fmla="*/ 97 h 103"/>
                <a:gd name="T42" fmla="*/ 5 w 104"/>
                <a:gd name="T43" fmla="*/ 103 h 103"/>
                <a:gd name="T44" fmla="*/ 6 w 104"/>
                <a:gd name="T45" fmla="*/ 103 h 103"/>
                <a:gd name="T46" fmla="*/ 11 w 104"/>
                <a:gd name="T47" fmla="*/ 102 h 103"/>
                <a:gd name="T48" fmla="*/ 14 w 104"/>
                <a:gd name="T49" fmla="*/ 101 h 103"/>
                <a:gd name="T50" fmla="*/ 59 w 104"/>
                <a:gd name="T51" fmla="*/ 57 h 103"/>
                <a:gd name="T52" fmla="*/ 72 w 104"/>
                <a:gd name="T53" fmla="*/ 58 h 103"/>
                <a:gd name="T54" fmla="*/ 72 w 104"/>
                <a:gd name="T55" fmla="*/ 58 h 103"/>
                <a:gd name="T56" fmla="*/ 73 w 104"/>
                <a:gd name="T57" fmla="*/ 58 h 103"/>
                <a:gd name="T58" fmla="*/ 80 w 104"/>
                <a:gd name="T59" fmla="*/ 55 h 103"/>
                <a:gd name="T60" fmla="*/ 102 w 104"/>
                <a:gd name="T61" fmla="*/ 32 h 103"/>
                <a:gd name="T62" fmla="*/ 101 w 104"/>
                <a:gd name="T63" fmla="*/ 29 h 103"/>
                <a:gd name="T64" fmla="*/ 87 w 104"/>
                <a:gd name="T65" fmla="*/ 28 h 103"/>
                <a:gd name="T66" fmla="*/ 87 w 104"/>
                <a:gd name="T67" fmla="*/ 28 h 103"/>
                <a:gd name="T68" fmla="*/ 87 w 104"/>
                <a:gd name="T69" fmla="*/ 2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103">
                  <a:moveTo>
                    <a:pt x="87" y="28"/>
                  </a:moveTo>
                  <a:cubicBezTo>
                    <a:pt x="92" y="23"/>
                    <a:pt x="92" y="23"/>
                    <a:pt x="92" y="23"/>
                  </a:cubicBezTo>
                  <a:cubicBezTo>
                    <a:pt x="95" y="20"/>
                    <a:pt x="95" y="17"/>
                    <a:pt x="92" y="14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3" y="9"/>
                    <a:pt x="82" y="10"/>
                    <a:pt x="81" y="11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25"/>
                    <a:pt x="45" y="28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90"/>
                    <a:pt x="1" y="91"/>
                    <a:pt x="1" y="92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100"/>
                    <a:pt x="3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2"/>
                    <a:pt x="13" y="102"/>
                    <a:pt x="14" y="101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ubicBezTo>
                    <a:pt x="75" y="58"/>
                    <a:pt x="78" y="57"/>
                    <a:pt x="80" y="5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4" y="31"/>
                    <a:pt x="103" y="29"/>
                    <a:pt x="101" y="29"/>
                  </a:cubicBezTo>
                  <a:lnTo>
                    <a:pt x="87" y="28"/>
                  </a:lnTo>
                  <a:close/>
                  <a:moveTo>
                    <a:pt x="87" y="28"/>
                  </a:moveTo>
                  <a:cubicBezTo>
                    <a:pt x="87" y="28"/>
                    <a:pt x="87" y="28"/>
                    <a:pt x="87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300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30a"/>
  <p:tag name="TYPE" val="ScreenWide"/>
  <p:tag name="KEYWORD" val="SCREENWIDE"/>
  <p:tag name="TEMPLATEVERSION" val="17/07/2017 11:56: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TOP" val="123.2499"/>
  <p:tag name="ADV_LEFT" val="25.37504"/>
  <p:tag name="ADV_HEIGHT" val="361.75"/>
  <p:tag name="ADV_WIDTH" val="328.7599"/>
</p:tagLst>
</file>

<file path=ppt/theme/theme1.xml><?xml version="1.0" encoding="utf-8"?>
<a:theme xmlns:a="http://schemas.openxmlformats.org/drawingml/2006/main" name="KPMG Widescreen [16:9] Feb 2022">
  <a:themeElements>
    <a:clrScheme name="KPMG_MAR">
      <a:dk1>
        <a:srgbClr val="000000"/>
      </a:dk1>
      <a:lt1>
        <a:srgbClr val="FFFFFF"/>
      </a:lt1>
      <a:dk2>
        <a:srgbClr val="00338D"/>
      </a:dk2>
      <a:lt2>
        <a:srgbClr val="E5E5E5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00B8F5"/>
      </a:hlink>
      <a:folHlink>
        <a:srgbClr val="098E7E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54610" tIns="54610" rIns="54610" bIns="54610" rtlCol="0" anchor="ctr"/>
      <a:lstStyle>
        <a:defPPr algn="l">
          <a:defRPr sz="15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PPT_Abstract1_widescreen_EN" id="{BC58F287-95C1-401A-8D1D-0B50350741BE}" vid="{4F0D5C9F-9D5D-4FBA-B64F-707549B31B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de712ab-959f-4e9a-ab44-048194e28688">
      <UserInfo>
        <DisplayName>Rutkowski, Natalie</DisplayName>
        <AccountId>61</AccountId>
        <AccountType/>
      </UserInfo>
    </SharedWithUsers>
    <_activity xmlns="aeeacffd-7827-42a9-b32a-9ab2fed99c2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40DAD49A8ED34986EB51B57A358111" ma:contentTypeVersion="10" ma:contentTypeDescription="Create a new document." ma:contentTypeScope="" ma:versionID="1b2fb0d4158f1b6ff2672e4bfaea94bf">
  <xsd:schema xmlns:xsd="http://www.w3.org/2001/XMLSchema" xmlns:xs="http://www.w3.org/2001/XMLSchema" xmlns:p="http://schemas.microsoft.com/office/2006/metadata/properties" xmlns:ns3="aeeacffd-7827-42a9-b32a-9ab2fed99c20" xmlns:ns4="0de712ab-959f-4e9a-ab44-048194e28688" targetNamespace="http://schemas.microsoft.com/office/2006/metadata/properties" ma:root="true" ma:fieldsID="7579511258bfb57873c875bd90275d86" ns3:_="" ns4:_="">
    <xsd:import namespace="aeeacffd-7827-42a9-b32a-9ab2fed99c20"/>
    <xsd:import namespace="0de712ab-959f-4e9a-ab44-048194e286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acffd-7827-42a9-b32a-9ab2fed99c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e712ab-959f-4e9a-ab44-048194e286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54FD44-67DD-4948-B6C7-748E4E4F678B}">
  <ds:schemaRefs>
    <ds:schemaRef ds:uri="0de712ab-959f-4e9a-ab44-048194e28688"/>
    <ds:schemaRef ds:uri="aeeacffd-7827-42a9-b32a-9ab2fed99c2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B25BB1-6E32-4B69-9CA7-C6D15830F481}">
  <ds:schemaRefs>
    <ds:schemaRef ds:uri="0de712ab-959f-4e9a-ab44-048194e28688"/>
    <ds:schemaRef ds:uri="aeeacffd-7827-42a9-b32a-9ab2fed99c2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306BF1-1FE8-4560-B1A1-A3090D366A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eff24bb-2089-4400-8c8e-f71e680378b2}" enabled="0" method="" siteId="{deff24bb-2089-4400-8c8e-f71e680378b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PPT_Abstract1_widescreen_EN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KPMG Widescreen [16:9] Feb 2022</vt:lpstr>
      <vt:lpstr>Office Theme</vt:lpstr>
      <vt:lpstr>New AiGe Banking</vt:lpstr>
      <vt:lpstr>PowerPoint Presentation</vt:lpstr>
      <vt:lpstr>Our Team</vt:lpstr>
      <vt:lpstr>PowerPoint Presentation</vt:lpstr>
      <vt:lpstr>Analysis</vt:lpstr>
      <vt:lpstr>Montreal has a vibrant and growing banking landscape rooted in centuries of Quebec history, making it a viable option for an expansion</vt:lpstr>
      <vt:lpstr>Recommended Strategy</vt:lpstr>
      <vt:lpstr>Possible solutions</vt:lpstr>
      <vt:lpstr>1. Market Entry </vt:lpstr>
      <vt:lpstr>2. Market Growth  </vt:lpstr>
      <vt:lpstr>Sentinel: Don't Fly Too Close to The Sun</vt:lpstr>
      <vt:lpstr>3. Ethical AI Use </vt:lpstr>
      <vt:lpstr>4. Trust and Brand Confidence </vt:lpstr>
      <vt:lpstr>Solution Architecture</vt:lpstr>
      <vt:lpstr>Chatbots for Customer Service   </vt:lpstr>
      <vt:lpstr>Personalized Offers   </vt:lpstr>
      <vt:lpstr>Fraud Detection</vt:lpstr>
      <vt:lpstr>Implementation Plan</vt:lpstr>
      <vt:lpstr>Strategy implementation over a three-year timeline</vt:lpstr>
      <vt:lpstr>Financial Outlook</vt:lpstr>
      <vt:lpstr>Cost Breakdown: Automated Chatbot</vt:lpstr>
      <vt:lpstr>Cost Breakdown: Personalized Banking</vt:lpstr>
      <vt:lpstr>Cost Breakdown: Fraud Detection Automation</vt:lpstr>
      <vt:lpstr>PowerPoint Presentation</vt:lpstr>
      <vt:lpstr>Appendix</vt:lpstr>
      <vt:lpstr>Appendix 1: Links</vt:lpstr>
      <vt:lpstr>Appendix 2: AI Usage</vt:lpstr>
      <vt:lpstr>Appendix 3: Gemma 3.0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Hamblin, Karl</dc:creator>
  <cp:revision>2</cp:revision>
  <dcterms:created xsi:type="dcterms:W3CDTF">2022-08-25T17:25:43Z</dcterms:created>
  <dcterms:modified xsi:type="dcterms:W3CDTF">2025-03-29T00:31:13Z</dcterms:modified>
  <cp:category>KPMG Public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0x0101009340DAD49A8ED34986EB51B57A358111</vt:lpwstr>
  </property>
  <property fmtid="{D5CDD505-2E9C-101B-9397-08002B2CF9AE}" pid="3" name="MediaServiceImageTags">
    <vt:lpwstr/>
  </property>
</Properties>
</file>